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68" r:id="rId3"/>
    <p:sldId id="284" r:id="rId4"/>
    <p:sldId id="278" r:id="rId5"/>
    <p:sldId id="28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99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://smiles.33b.ru/smile.144847.html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тинки по запросу картинка мультяшная дети на уроке русского языка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3004984" y="1295520"/>
            <a:ext cx="3168352" cy="2123658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sz="2400" b="1" i="1" dirty="0" smtClean="0">
                <a:solidFill>
                  <a:schemeClr val="bg1">
                    <a:lumMod val="95000"/>
                  </a:schemeClr>
                </a:solidFill>
              </a:rPr>
              <a:t>Урок русского языка </a:t>
            </a:r>
          </a:p>
          <a:p>
            <a:pPr algn="ctr"/>
            <a:r>
              <a:rPr lang="ru-RU" sz="2400" b="1" i="1" dirty="0" smtClean="0">
                <a:solidFill>
                  <a:schemeClr val="bg1">
                    <a:lumMod val="95000"/>
                  </a:schemeClr>
                </a:solidFill>
              </a:rPr>
              <a:t>УМК «Гармония»</a:t>
            </a:r>
          </a:p>
          <a:p>
            <a:pPr algn="ctr"/>
            <a:r>
              <a:rPr lang="ru-RU" sz="2400" b="1" i="1" dirty="0">
                <a:solidFill>
                  <a:schemeClr val="bg1">
                    <a:lumMod val="95000"/>
                  </a:schemeClr>
                </a:solidFill>
              </a:rPr>
              <a:t>4 класс </a:t>
            </a:r>
            <a:endParaRPr lang="ru-RU" sz="2400" b="1" i="1" dirty="0" smtClean="0">
              <a:solidFill>
                <a:schemeClr val="bg1">
                  <a:lumMod val="95000"/>
                </a:schemeClr>
              </a:solidFill>
            </a:endParaRPr>
          </a:p>
          <a:p>
            <a:pPr algn="ctr"/>
            <a:endParaRPr lang="ru-RU" sz="2400" b="1" i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8883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568952" cy="1143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u="sng" dirty="0" smtClean="0">
                <a:effectLst/>
              </a:rPr>
              <a:t/>
            </a:r>
            <a:br>
              <a:rPr lang="ru-RU" sz="4800" u="sng" dirty="0" smtClean="0">
                <a:effectLst/>
              </a:rPr>
            </a:br>
            <a:r>
              <a:rPr lang="ru-RU" sz="3600" dirty="0" smtClean="0">
                <a:effectLst/>
              </a:rPr>
              <a:t>Тема </a:t>
            </a:r>
            <a:r>
              <a:rPr lang="ru-RU" sz="3600" dirty="0" smtClean="0">
                <a:effectLst/>
              </a:rPr>
              <a:t>урока</a:t>
            </a:r>
            <a:r>
              <a:rPr lang="ru-RU" sz="3600" dirty="0" smtClean="0">
                <a:effectLst/>
              </a:rPr>
              <a:t>:</a:t>
            </a:r>
            <a:br>
              <a:rPr lang="ru-RU" sz="3600" dirty="0" smtClean="0">
                <a:effectLst/>
              </a:rPr>
            </a:br>
            <a:r>
              <a:rPr lang="ru-RU" sz="3600" dirty="0" smtClean="0">
                <a:effectLst/>
              </a:rPr>
              <a:t>Правильные </a:t>
            </a:r>
            <a:r>
              <a:rPr lang="ru-RU" sz="3600" dirty="0" smtClean="0">
                <a:effectLst/>
              </a:rPr>
              <a:t>действия – правильная</a:t>
            </a:r>
            <a:br>
              <a:rPr lang="ru-RU" sz="3600" dirty="0" smtClean="0">
                <a:effectLst/>
              </a:rPr>
            </a:br>
            <a:r>
              <a:rPr lang="ru-RU" sz="3600" dirty="0" smtClean="0">
                <a:effectLst/>
              </a:rPr>
              <a:t> </a:t>
            </a:r>
            <a:r>
              <a:rPr lang="ru-RU" sz="3600" dirty="0" smtClean="0">
                <a:effectLst/>
              </a:rPr>
              <a:t>буква.</a:t>
            </a:r>
            <a:br>
              <a:rPr lang="ru-RU" sz="3600" dirty="0" smtClean="0">
                <a:effectLst/>
              </a:rPr>
            </a:br>
            <a:r>
              <a:rPr lang="ru-RU" sz="3600" u="sng" dirty="0" smtClean="0">
                <a:effectLst/>
              </a:rPr>
              <a:t>Цель</a:t>
            </a:r>
            <a:r>
              <a:rPr lang="ru-RU" sz="3600" dirty="0" smtClean="0">
                <a:effectLst/>
              </a:rPr>
              <a:t>: учиться решать орфографические задачи в безударных личных окончаниях глаголов</a:t>
            </a:r>
            <a:endParaRPr lang="ru-RU" sz="36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47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4786346" cy="2928958"/>
          </a:xfrm>
        </p:spPr>
        <p:txBody>
          <a:bodyPr/>
          <a:lstStyle/>
          <a:p>
            <a:pPr>
              <a:buNone/>
            </a:pPr>
            <a:r>
              <a:rPr lang="ru-RU" sz="4000" dirty="0" smtClean="0"/>
              <a:t>Выполнение упр.425(устно)</a:t>
            </a:r>
            <a:br>
              <a:rPr lang="ru-RU" sz="4000" dirty="0" smtClean="0"/>
            </a:br>
            <a:r>
              <a:rPr lang="ru-RU" sz="4000" dirty="0" smtClean="0"/>
              <a:t>426, 427,428, 431 –письменно.</a:t>
            </a:r>
            <a:endParaRPr lang="ru-RU" sz="4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539552" y="836712"/>
            <a:ext cx="8352928" cy="2880320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782702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Times New Roman"/>
                <a:ea typeface="Times New Roman"/>
              </a:rPr>
              <a:t>ВЫВОД:</a:t>
            </a:r>
          </a:p>
          <a:p>
            <a:pPr algn="ctr"/>
            <a:r>
              <a:rPr lang="ru-RU" sz="3600" b="1" i="1" dirty="0" smtClean="0">
                <a:latin typeface="Times New Roman"/>
                <a:ea typeface="Times New Roman"/>
              </a:rPr>
              <a:t> Глаголы </a:t>
            </a:r>
            <a:r>
              <a:rPr lang="ru-RU" sz="3600" b="1" i="1" dirty="0">
                <a:latin typeface="Times New Roman"/>
                <a:ea typeface="Times New Roman"/>
              </a:rPr>
              <a:t>– исключения остаются глаголами – исключениями и в том случае, если используются приставки или к ним добавляются  суффикс -</a:t>
            </a:r>
            <a:r>
              <a:rPr lang="ru-RU" sz="3600" b="1" i="1" dirty="0" err="1">
                <a:latin typeface="Times New Roman"/>
                <a:ea typeface="Times New Roman"/>
              </a:rPr>
              <a:t>ся</a:t>
            </a:r>
            <a:r>
              <a:rPr lang="ru-RU" sz="3600" b="1" i="1" dirty="0">
                <a:latin typeface="Times New Roman"/>
                <a:ea typeface="Times New Roman"/>
              </a:rPr>
              <a:t> 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902676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031e64af15e1e2888e99a4f7d9521070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7151557" y="3789040"/>
            <a:ext cx="1992443" cy="2732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23528" y="404664"/>
            <a:ext cx="8208912" cy="37979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750"/>
              </a:spcAft>
              <a:buClr>
                <a:srgbClr val="FF0000"/>
              </a:buClr>
            </a:pPr>
            <a:endParaRPr lang="ru-RU" sz="4800" b="1" u="sng" dirty="0" smtClean="0">
              <a:latin typeface="Times New Roman"/>
              <a:ea typeface="Times New Roman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750"/>
              </a:spcAft>
              <a:buClr>
                <a:srgbClr val="FF0000"/>
              </a:buClr>
            </a:pPr>
            <a:r>
              <a:rPr lang="ru-RU" sz="4800" b="1" u="sng" dirty="0" smtClean="0">
                <a:latin typeface="Times New Roman"/>
                <a:ea typeface="Times New Roman"/>
                <a:cs typeface="Times New Roman"/>
              </a:rPr>
              <a:t>Дома:</a:t>
            </a:r>
          </a:p>
          <a:p>
            <a:pPr algn="ctr">
              <a:lnSpc>
                <a:spcPct val="115000"/>
              </a:lnSpc>
              <a:spcAft>
                <a:spcPts val="750"/>
              </a:spcAft>
              <a:buClr>
                <a:srgbClr val="FF0000"/>
              </a:buClr>
            </a:pPr>
            <a:r>
              <a:rPr lang="ru-RU" sz="4800" b="1" dirty="0" smtClean="0">
                <a:latin typeface="Times New Roman"/>
                <a:ea typeface="Times New Roman"/>
                <a:cs typeface="Times New Roman"/>
              </a:rPr>
              <a:t>стр.44, правило,</a:t>
            </a:r>
          </a:p>
          <a:p>
            <a:pPr algn="ctr">
              <a:lnSpc>
                <a:spcPct val="115000"/>
              </a:lnSpc>
              <a:spcAft>
                <a:spcPts val="750"/>
              </a:spcAft>
              <a:buClr>
                <a:srgbClr val="FF0000"/>
              </a:buClr>
            </a:pPr>
            <a:r>
              <a:rPr lang="ru-RU" sz="4800" b="1" dirty="0" smtClean="0">
                <a:latin typeface="Times New Roman"/>
                <a:ea typeface="Times New Roman"/>
                <a:cs typeface="Times New Roman"/>
              </a:rPr>
              <a:t>упр. 432</a:t>
            </a:r>
            <a:endParaRPr lang="ru-RU" sz="4800" b="1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8999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578</TotalTime>
  <Words>47</Words>
  <Application>Microsoft Office PowerPoint</Application>
  <PresentationFormat>Экран (4:3)</PresentationFormat>
  <Paragraphs>12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Воздушный поток</vt:lpstr>
      <vt:lpstr>Слайд 1</vt:lpstr>
      <vt:lpstr> Тема урока: Правильные действия – правильная  буква. Цель: учиться решать орфографические задачи в безударных личных окончаниях глаголов</vt:lpstr>
      <vt:lpstr>Выполнение упр.425(устно) 426, 427,428, 431 –письменно.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5 кабинет</dc:creator>
  <cp:lastModifiedBy>Admin</cp:lastModifiedBy>
  <cp:revision>41</cp:revision>
  <dcterms:created xsi:type="dcterms:W3CDTF">2017-01-30T06:00:18Z</dcterms:created>
  <dcterms:modified xsi:type="dcterms:W3CDTF">2021-02-16T06:23:52Z</dcterms:modified>
</cp:coreProperties>
</file>