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7" r:id="rId11"/>
    <p:sldId id="264" r:id="rId12"/>
    <p:sldId id="265" r:id="rId13"/>
    <p:sldId id="268" r:id="rId14"/>
    <p:sldId id="269" r:id="rId15"/>
    <p:sldId id="270" r:id="rId16"/>
    <p:sldId id="272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33CC"/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792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3FA9D-449D-4B01-B418-31C9A4A37ADD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290FA-3BAE-4DA4-A784-3E84A928F49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3FA9D-449D-4B01-B418-31C9A4A37ADD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290FA-3BAE-4DA4-A784-3E84A928F4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3FA9D-449D-4B01-B418-31C9A4A37ADD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290FA-3BAE-4DA4-A784-3E84A928F4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3FA9D-449D-4B01-B418-31C9A4A37ADD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290FA-3BAE-4DA4-A784-3E84A928F4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3FA9D-449D-4B01-B418-31C9A4A37ADD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83B290FA-3BAE-4DA4-A784-3E84A928F4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3FA9D-449D-4B01-B418-31C9A4A37ADD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290FA-3BAE-4DA4-A784-3E84A928F4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3FA9D-449D-4B01-B418-31C9A4A37ADD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290FA-3BAE-4DA4-A784-3E84A928F4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3FA9D-449D-4B01-B418-31C9A4A37ADD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290FA-3BAE-4DA4-A784-3E84A928F4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3FA9D-449D-4B01-B418-31C9A4A37ADD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290FA-3BAE-4DA4-A784-3E84A928F4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3FA9D-449D-4B01-B418-31C9A4A37ADD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290FA-3BAE-4DA4-A784-3E84A928F4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3FA9D-449D-4B01-B418-31C9A4A37ADD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290FA-3BAE-4DA4-A784-3E84A928F4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B73FA9D-449D-4B01-B418-31C9A4A37ADD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3B290FA-3BAE-4DA4-A784-3E84A928F49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285860"/>
            <a:ext cx="8929718" cy="2428892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Сатирические  образы человека</a:t>
            </a:r>
            <a:endParaRPr lang="ru-RU" sz="5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4143380"/>
            <a:ext cx="7854696" cy="1357322"/>
          </a:xfrm>
        </p:spPr>
        <p:txBody>
          <a:bodyPr>
            <a:normAutofit/>
          </a:bodyPr>
          <a:lstStyle/>
          <a:p>
            <a:pPr algn="ctr"/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3357562"/>
            <a:ext cx="8401080" cy="292895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Онере Домье. Карикатура на короля Луи Филиппа.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200" b="1" dirty="0" smtClean="0">
                <a:solidFill>
                  <a:srgbClr val="FFFF00"/>
                </a:solidFill>
              </a:rPr>
              <a:t>Вот так шаг за шагом, подчеркивая самое характерное в обрюзгшем старческом лице короля, выдающийся французский художник XIX века О. Домье довел изображение до обыкновенной груши! </a:t>
            </a:r>
            <a:endParaRPr lang="ru-RU" sz="3200" dirty="0">
              <a:solidFill>
                <a:srgbClr val="FFFF00"/>
              </a:solidFill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428604"/>
            <a:ext cx="8683625" cy="2651125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1417638"/>
          </a:xfrm>
        </p:spPr>
        <p:txBody>
          <a:bodyPr>
            <a:normAutofit/>
          </a:bodyPr>
          <a:lstStyle/>
          <a:p>
            <a:pPr algn="l"/>
            <a:r>
              <a:rPr lang="ru-RU" sz="6000" dirty="0" smtClean="0">
                <a:solidFill>
                  <a:srgbClr val="FF0000"/>
                </a:solidFill>
                <a:latin typeface="+mn-lt"/>
              </a:rPr>
              <a:t>               </a:t>
            </a:r>
            <a:r>
              <a:rPr lang="ru-RU" sz="6000" dirty="0" smtClean="0">
                <a:solidFill>
                  <a:srgbClr val="FF0000"/>
                </a:solidFill>
                <a:effectLst/>
                <a:latin typeface="+mn-lt"/>
              </a:rPr>
              <a:t>Лубок</a:t>
            </a:r>
            <a:endParaRPr lang="ru-RU" sz="6000" dirty="0">
              <a:solidFill>
                <a:srgbClr val="FF0000"/>
              </a:solidFill>
              <a:effectLst/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14422"/>
            <a:ext cx="8686800" cy="3429024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   </a:t>
            </a:r>
            <a:r>
              <a:rPr lang="ru-RU" b="1" u="sng" dirty="0" smtClean="0">
                <a:solidFill>
                  <a:srgbClr val="FFFF00"/>
                </a:solidFill>
              </a:rPr>
              <a:t>Лубок </a:t>
            </a:r>
            <a:r>
              <a:rPr lang="ru-RU" b="1" dirty="0" smtClean="0">
                <a:solidFill>
                  <a:srgbClr val="FFFF00"/>
                </a:solidFill>
              </a:rPr>
              <a:t>-  это  народная картинка. С середины 17в. на Руси впервые появились печатные картинки, называемые «фряжскими» (иностранными). Затем эти картинки называли «потешными листами», во второй половине 19 в. их стали называть лубками.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" name="Содержимое 6" descr="0a2fba948230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14348" y="4000504"/>
            <a:ext cx="2060504" cy="2643206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052" name="Picture 4" descr="http://www.artgalery.ru/images/mpainters/23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8" y="4000504"/>
            <a:ext cx="2347583" cy="2643206"/>
          </a:xfrm>
          <a:prstGeom prst="rect">
            <a:avLst/>
          </a:prstGeom>
          <a:noFill/>
        </p:spPr>
      </p:pic>
      <p:pic>
        <p:nvPicPr>
          <p:cNvPr id="2054" name="Picture 6" descr="http://aquarells.ru/wp-content/uploads/2012/10/240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071802" y="3929066"/>
            <a:ext cx="3082401" cy="26852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00042"/>
            <a:ext cx="8686800" cy="5809318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660033"/>
                </a:solidFill>
              </a:rPr>
              <a:t>     </a:t>
            </a:r>
            <a:r>
              <a:rPr lang="ru-RU" b="1" dirty="0" smtClean="0">
                <a:solidFill>
                  <a:srgbClr val="FFFF00"/>
                </a:solidFill>
              </a:rPr>
              <a:t>В  </a:t>
            </a:r>
            <a:r>
              <a:rPr lang="ru-RU" b="1" u="sng" dirty="0" smtClean="0">
                <a:solidFill>
                  <a:srgbClr val="FFFF00"/>
                </a:solidFill>
              </a:rPr>
              <a:t>лубке</a:t>
            </a:r>
            <a:r>
              <a:rPr lang="ru-RU" b="1" dirty="0" smtClean="0">
                <a:solidFill>
                  <a:srgbClr val="FFFF00"/>
                </a:solidFill>
              </a:rPr>
              <a:t>  никогда не было горя или плача. Он только радовал и веселил, да иногда обличал, но это делал с большим юмором и достоинством. Лубок вселял в людей веру в себя, в свои силы.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026" name="Picture 2" descr="http://trendclub.ru/upload/media/images/dashman/hatul-mada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2500306"/>
            <a:ext cx="4857784" cy="40028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FF0000"/>
                </a:solidFill>
                <a:effectLst/>
                <a:latin typeface="+mn-lt"/>
              </a:rPr>
              <a:t>Гротеск</a:t>
            </a:r>
            <a:endParaRPr lang="ru-RU" sz="6000" dirty="0">
              <a:solidFill>
                <a:srgbClr val="FF0000"/>
              </a:solidFill>
              <a:effectLst/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57298"/>
            <a:ext cx="8686800" cy="2500330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660033"/>
                </a:solidFill>
              </a:rPr>
              <a:t>     </a:t>
            </a:r>
            <a:r>
              <a:rPr lang="ru-RU" sz="3000" b="1" u="sng" dirty="0" smtClean="0">
                <a:solidFill>
                  <a:srgbClr val="FFFF00"/>
                </a:solidFill>
              </a:rPr>
              <a:t>Гротеск</a:t>
            </a:r>
            <a:r>
              <a:rPr lang="ru-RU" sz="3000" b="1" dirty="0" smtClean="0">
                <a:solidFill>
                  <a:srgbClr val="FFFF00"/>
                </a:solidFill>
              </a:rPr>
              <a:t> – это художественный образ, стиль или жанр, основанный на фантастике, смехе, контрасте и причудливом сочетании  фантастического и реального. </a:t>
            </a:r>
            <a:endParaRPr lang="ru-RU" sz="3000" dirty="0">
              <a:solidFill>
                <a:srgbClr val="FFFF00"/>
              </a:solidFill>
            </a:endParaRPr>
          </a:p>
        </p:txBody>
      </p:sp>
      <p:pic>
        <p:nvPicPr>
          <p:cNvPr id="4" name="Picture 16" descr="15_sm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428728" y="3500438"/>
            <a:ext cx="2143140" cy="30157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16" descr="НЕУЛОВИМАЯ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357818" y="3429000"/>
            <a:ext cx="2286016" cy="302366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64"/>
          </a:xfrm>
        </p:spPr>
        <p:txBody>
          <a:bodyPr>
            <a:normAutofit/>
          </a:bodyPr>
          <a:lstStyle/>
          <a:p>
            <a:r>
              <a:rPr lang="ru-RU" sz="3000" dirty="0" smtClean="0">
                <a:solidFill>
                  <a:srgbClr val="FFFF00"/>
                </a:solidFill>
                <a:effectLst/>
                <a:latin typeface="+mn-lt"/>
              </a:rPr>
              <a:t>Гротеск появился в культуре  Древней Греции и широко используется в различных видах искусства по настоящее время</a:t>
            </a:r>
            <a:r>
              <a:rPr lang="ru-RU" sz="3000" dirty="0" smtClean="0">
                <a:solidFill>
                  <a:srgbClr val="FFFF00"/>
                </a:solidFill>
                <a:effectLst/>
              </a:rPr>
              <a:t>.</a:t>
            </a:r>
            <a:endParaRPr lang="ru-RU" sz="3000" dirty="0">
              <a:solidFill>
                <a:srgbClr val="FFFF00"/>
              </a:solidFill>
              <a:effectLst/>
            </a:endParaRPr>
          </a:p>
        </p:txBody>
      </p:sp>
      <p:sp>
        <p:nvSpPr>
          <p:cNvPr id="23554" name="AutoShape 2" descr="http://painting.eds.co.ua/wp-content/uploads/2012/10/Neck2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56" name="Picture 4" descr="http://painting.eds.co.ua/wp-content/uploads/2012/10/Neck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7" y="2071678"/>
            <a:ext cx="6250165" cy="441668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FF0000"/>
                </a:solidFill>
                <a:effectLst/>
                <a:latin typeface="+mn-lt"/>
              </a:rPr>
              <a:t>Задание:</a:t>
            </a:r>
            <a:endParaRPr lang="ru-RU" sz="6000" dirty="0">
              <a:solidFill>
                <a:srgbClr val="FF0000"/>
              </a:solidFill>
              <a:effectLst/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328734"/>
          </a:xfrm>
        </p:spPr>
        <p:txBody>
          <a:bodyPr/>
          <a:lstStyle/>
          <a:p>
            <a:pPr algn="ctr">
              <a:buNone/>
            </a:pPr>
            <a:r>
              <a:rPr lang="ru-RU" sz="3200" b="1" dirty="0" smtClean="0">
                <a:solidFill>
                  <a:srgbClr val="FFFF00"/>
                </a:solidFill>
              </a:rPr>
              <a:t>Попробуйте выполнить добрый шарж на своего товарища. </a:t>
            </a:r>
          </a:p>
          <a:p>
            <a:pPr>
              <a:buNone/>
            </a:pPr>
            <a:endParaRPr lang="ru-RU" dirty="0" smtClean="0"/>
          </a:p>
        </p:txBody>
      </p:sp>
      <p:pic>
        <p:nvPicPr>
          <p:cNvPr id="28678" name="Picture 6" descr="https://encrypted-tbn0.gstatic.com/images?q=tbn:ANd9GcRJUBK9IvQ0AAM-Wc9NqyYwInckLJxjt55UfcKXtTsvdcvqExG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2928934"/>
            <a:ext cx="2428892" cy="3431292"/>
          </a:xfrm>
          <a:prstGeom prst="rect">
            <a:avLst/>
          </a:prstGeom>
          <a:noFill/>
        </p:spPr>
      </p:pic>
      <p:pic>
        <p:nvPicPr>
          <p:cNvPr id="28680" name="Picture 8" descr="http://gulvar.ru/sites/gulvar.ru/files/images/169/igor/2011/fevral/14/sharzhi-001.preview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928934"/>
            <a:ext cx="2494615" cy="3429024"/>
          </a:xfrm>
          <a:prstGeom prst="rect">
            <a:avLst/>
          </a:prstGeom>
          <a:noFill/>
        </p:spPr>
      </p:pic>
      <p:pic>
        <p:nvPicPr>
          <p:cNvPr id="28682" name="Picture 10" descr="http://xn----7sbbyk8bcn9c.xn--p1ai/gallery/04/05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215074" y="2928934"/>
            <a:ext cx="2543194" cy="3429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82792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FFFF00"/>
                </a:solidFill>
                <a:effectLst/>
                <a:latin typeface="+mn-lt"/>
              </a:rPr>
              <a:t>Сделай сатирический рисунок литературного героя, преувеличив его характерные качества.</a:t>
            </a:r>
            <a:r>
              <a:rPr lang="ru-RU" sz="3600" dirty="0" smtClean="0">
                <a:solidFill>
                  <a:srgbClr val="FF0000"/>
                </a:solidFill>
                <a:effectLst/>
                <a:latin typeface="+mn-lt"/>
              </a:rPr>
              <a:t/>
            </a:r>
            <a:br>
              <a:rPr lang="ru-RU" sz="3600" dirty="0" smtClean="0">
                <a:solidFill>
                  <a:srgbClr val="FF0000"/>
                </a:solidFill>
                <a:effectLst/>
                <a:latin typeface="+mn-lt"/>
              </a:rPr>
            </a:br>
            <a:endParaRPr lang="ru-RU" sz="3600" dirty="0">
              <a:solidFill>
                <a:srgbClr val="FF0000"/>
              </a:solidFill>
              <a:effectLst/>
              <a:latin typeface="+mn-lt"/>
            </a:endParaRPr>
          </a:p>
        </p:txBody>
      </p:sp>
      <p:pic>
        <p:nvPicPr>
          <p:cNvPr id="4" name="Picture 4" descr="Дон Кихо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928802"/>
            <a:ext cx="2714644" cy="4160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00034" y="6143644"/>
            <a:ext cx="328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660033"/>
                </a:solidFill>
              </a:rPr>
              <a:t>О. Домье «Дон Кихот»</a:t>
            </a:r>
            <a:endParaRPr lang="ru-RU" sz="2400" b="1" dirty="0">
              <a:solidFill>
                <a:srgbClr val="660033"/>
              </a:solidFill>
            </a:endParaRPr>
          </a:p>
        </p:txBody>
      </p:sp>
      <p:pic>
        <p:nvPicPr>
          <p:cNvPr id="6" name="Содержимое 14" descr="img013.jpg"/>
          <p:cNvPicPr>
            <a:picLocks noGrp="1" noChangeAspect="1"/>
          </p:cNvPicPr>
          <p:nvPr>
            <p:ph sz="half"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43504" y="1928802"/>
            <a:ext cx="2974574" cy="4000528"/>
          </a:xfrm>
        </p:spPr>
      </p:pic>
      <p:sp>
        <p:nvSpPr>
          <p:cNvPr id="7" name="TextBox 6"/>
          <p:cNvSpPr txBox="1"/>
          <p:nvPr/>
        </p:nvSpPr>
        <p:spPr>
          <a:xfrm>
            <a:off x="4714876" y="6143644"/>
            <a:ext cx="3857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660033"/>
                </a:solidFill>
              </a:rPr>
              <a:t>Т.Маврина « Баба – Яга»</a:t>
            </a:r>
            <a:endParaRPr lang="ru-RU" sz="2400" dirty="0">
              <a:solidFill>
                <a:srgbClr val="6600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786842" cy="1511288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solidFill>
                  <a:srgbClr val="FFFF00"/>
                </a:solidFill>
                <a:effectLst/>
                <a:latin typeface="+mn-lt"/>
              </a:rPr>
              <a:t>Придумай и нарисуй в нескольких линейных рисунках юмористический рассказ – весёлую историю из жизни ребят во дворе или в школе.</a:t>
            </a:r>
            <a:br>
              <a:rPr lang="ru-RU" sz="3100" dirty="0" smtClean="0">
                <a:solidFill>
                  <a:srgbClr val="FFFF00"/>
                </a:solidFill>
                <a:effectLst/>
                <a:latin typeface="+mn-lt"/>
              </a:rPr>
            </a:br>
            <a:endParaRPr lang="ru-RU" sz="3100" dirty="0">
              <a:solidFill>
                <a:srgbClr val="FFFF00"/>
              </a:solidFill>
              <a:effectLst/>
              <a:latin typeface="+mn-lt"/>
            </a:endParaRPr>
          </a:p>
        </p:txBody>
      </p:sp>
      <p:pic>
        <p:nvPicPr>
          <p:cNvPr id="27652" name="Picture 4" descr="http://img-fotki.yandex.ru/get/4304/kalininskiy.13/0_407d1_c90e8d3d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2071678"/>
            <a:ext cx="3480459" cy="450059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  <p:pic>
        <p:nvPicPr>
          <p:cNvPr id="27654" name="Picture 6" descr="http://img12.nnm.ru/c/d/e/0/8/cde08fca209c3934fd2eec435a179f15_full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7224" y="2000240"/>
            <a:ext cx="3357586" cy="447518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642918"/>
            <a:ext cx="8572560" cy="2786082"/>
          </a:xfrm>
        </p:spPr>
        <p:txBody>
          <a:bodyPr>
            <a:normAutofit fontScale="90000"/>
          </a:bodyPr>
          <a:lstStyle/>
          <a:p>
            <a:pPr algn="l"/>
            <a:r>
              <a:rPr lang="ru-RU" sz="49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Карикатура </a:t>
            </a:r>
            <a:br>
              <a:rPr lang="ru-RU" sz="49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9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u="sng" dirty="0" smtClean="0">
                <a:solidFill>
                  <a:srgbClr val="FF33CC"/>
                </a:solidFill>
                <a:effectLst/>
                <a:latin typeface="Times New Roman" pitchFamily="18" charset="0"/>
                <a:cs typeface="Times New Roman" pitchFamily="18" charset="0"/>
              </a:rPr>
              <a:t>Карикатура -  </a:t>
            </a:r>
            <a:r>
              <a:rPr lang="ru-RU" sz="36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это  сатирическое  или юмористическое  изображение,  в  котором комический  эффект  создаётся преувеличением  и  заострением  характерных  черт. </a:t>
            </a:r>
            <a:r>
              <a:rPr lang="ru-RU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http://veselahata.com/wp-content/gallery/sharzhi/filipp-kirkorov-2012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857224" y="3429000"/>
            <a:ext cx="2286016" cy="32657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340" name="Picture 4" descr="http://veselahata.com/wp-content/gallery/shulev-aleksandr/ggggrgrg67676454rrer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072198" y="3500438"/>
            <a:ext cx="2357454" cy="31176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785926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Разновидности карикатуры:  </a:t>
            </a:r>
            <a: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4309120"/>
          </a:xfrm>
        </p:spPr>
        <p:txBody>
          <a:bodyPr>
            <a:normAutofit/>
          </a:bodyPr>
          <a:lstStyle/>
          <a:p>
            <a:pPr>
              <a:buFont typeface="Courier New" pitchFamily="49" charset="0"/>
              <a:buChar char="o"/>
            </a:pPr>
            <a:r>
              <a:rPr lang="ru-RU" sz="3200" b="1" dirty="0" smtClean="0">
                <a:solidFill>
                  <a:srgbClr val="FFFF00"/>
                </a:solidFill>
              </a:rPr>
              <a:t>Политическая</a:t>
            </a:r>
          </a:p>
          <a:p>
            <a:pPr>
              <a:buFont typeface="Courier New" pitchFamily="49" charset="0"/>
              <a:buChar char="o"/>
            </a:pPr>
            <a:r>
              <a:rPr lang="ru-RU" sz="3200" b="1" dirty="0" smtClean="0">
                <a:solidFill>
                  <a:srgbClr val="FFFF00"/>
                </a:solidFill>
              </a:rPr>
              <a:t>Сатирическая</a:t>
            </a:r>
          </a:p>
          <a:p>
            <a:pPr>
              <a:buFont typeface="Courier New" pitchFamily="49" charset="0"/>
              <a:buChar char="o"/>
            </a:pPr>
            <a:r>
              <a:rPr lang="ru-RU" sz="3200" b="1" dirty="0" smtClean="0">
                <a:solidFill>
                  <a:srgbClr val="FFFF00"/>
                </a:solidFill>
              </a:rPr>
              <a:t>Юмористическая</a:t>
            </a:r>
          </a:p>
          <a:p>
            <a:pPr>
              <a:buFont typeface="Courier New" pitchFamily="49" charset="0"/>
              <a:buChar char="o"/>
            </a:pPr>
            <a:r>
              <a:rPr lang="ru-RU" sz="3200" b="1" dirty="0" smtClean="0">
                <a:solidFill>
                  <a:srgbClr val="FFFF00"/>
                </a:solidFill>
              </a:rPr>
              <a:t>Шарж</a:t>
            </a:r>
          </a:p>
          <a:p>
            <a:pPr>
              <a:buFont typeface="Courier New" pitchFamily="49" charset="0"/>
              <a:buChar char="o"/>
            </a:pPr>
            <a:r>
              <a:rPr lang="ru-RU" sz="3200" b="1" dirty="0" smtClean="0">
                <a:solidFill>
                  <a:srgbClr val="FFFF00"/>
                </a:solidFill>
              </a:rPr>
              <a:t>Лубок</a:t>
            </a:r>
          </a:p>
          <a:p>
            <a:pPr>
              <a:buFont typeface="Courier New" pitchFamily="49" charset="0"/>
              <a:buChar char="o"/>
            </a:pPr>
            <a:r>
              <a:rPr lang="ru-RU" sz="3200" b="1" dirty="0" smtClean="0">
                <a:solidFill>
                  <a:srgbClr val="FFFF00"/>
                </a:solidFill>
              </a:rPr>
              <a:t>Гротеск</a:t>
            </a:r>
            <a:endParaRPr lang="ru-RU" sz="3200" b="1" dirty="0">
              <a:solidFill>
                <a:srgbClr val="FFFF00"/>
              </a:solidFill>
            </a:endParaRPr>
          </a:p>
        </p:txBody>
      </p:sp>
      <p:pic>
        <p:nvPicPr>
          <p:cNvPr id="5" name="Рисунок 4" descr="ussr0466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286644" y="1643050"/>
            <a:ext cx="1574808" cy="2286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http://repey.users.photofile.ru/photo/repey/3265275/95737690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214678" y="4143380"/>
            <a:ext cx="3000396" cy="2394317"/>
          </a:xfrm>
          <a:prstGeom prst="rect">
            <a:avLst/>
          </a:prstGeom>
          <a:noFill/>
        </p:spPr>
      </p:pic>
      <p:pic>
        <p:nvPicPr>
          <p:cNvPr id="6" name="Содержимое 14" descr="1225357009_ronaldinio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5000628" y="1643050"/>
            <a:ext cx="1643074" cy="2332349"/>
          </a:xfrm>
          <a:prstGeom prst="rect">
            <a:avLst/>
          </a:prstGeom>
        </p:spPr>
      </p:pic>
      <p:pic>
        <p:nvPicPr>
          <p:cNvPr id="8194" name="Picture 2" descr="https://encrypted-tbn2.gstatic.com/images?q=tbn:ANd9GcQRoclewM-88PvHBzqgNzZTOPF-WQi7zQ7cb4qRkCx-WEPa4O-l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72264" y="4143380"/>
            <a:ext cx="2071702" cy="23676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85860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FF0000"/>
                </a:solidFill>
                <a:effectLst/>
                <a:latin typeface="+mn-lt"/>
              </a:rPr>
              <a:t>Политическая  карикатура</a:t>
            </a:r>
            <a:endParaRPr lang="ru-RU" sz="4400" dirty="0">
              <a:solidFill>
                <a:srgbClr val="FF0000"/>
              </a:solidFill>
              <a:effectLst/>
              <a:latin typeface="+mn-lt"/>
            </a:endParaRPr>
          </a:p>
        </p:txBody>
      </p:sp>
      <p:pic>
        <p:nvPicPr>
          <p:cNvPr id="5" name="Picture 13" descr="Дени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0034" y="1357298"/>
            <a:ext cx="3736870" cy="4214842"/>
          </a:xfrm>
        </p:spPr>
      </p:pic>
      <p:sp>
        <p:nvSpPr>
          <p:cNvPr id="6" name="TextBox 5"/>
          <p:cNvSpPr txBox="1"/>
          <p:nvPr/>
        </p:nvSpPr>
        <p:spPr>
          <a:xfrm>
            <a:off x="357158" y="5857892"/>
            <a:ext cx="4214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ru-RU" sz="2400" b="1" dirty="0" smtClean="0">
                <a:solidFill>
                  <a:srgbClr val="660033"/>
                </a:solidFill>
              </a:rPr>
              <a:t>  </a:t>
            </a:r>
            <a:r>
              <a:rPr lang="ru-RU" sz="2400" b="1" dirty="0" err="1" smtClean="0">
                <a:solidFill>
                  <a:srgbClr val="660033"/>
                </a:solidFill>
              </a:rPr>
              <a:t>Дени</a:t>
            </a:r>
            <a:r>
              <a:rPr lang="ru-RU" sz="2400" b="1" dirty="0" smtClean="0">
                <a:solidFill>
                  <a:srgbClr val="660033"/>
                </a:solidFill>
              </a:rPr>
              <a:t>  «Немецкий зверь»</a:t>
            </a:r>
            <a:endParaRPr lang="ru-RU" sz="2400" b="1" dirty="0">
              <a:solidFill>
                <a:srgbClr val="660033"/>
              </a:solidFill>
            </a:endParaRPr>
          </a:p>
        </p:txBody>
      </p:sp>
      <p:pic>
        <p:nvPicPr>
          <p:cNvPr id="7" name="i-main-pic" descr="Картинка 116 из 9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357298"/>
            <a:ext cx="3812268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FF0000"/>
                </a:solidFill>
                <a:effectLst/>
                <a:latin typeface="+mn-lt"/>
              </a:rPr>
              <a:t>Сатирическая  карикатура</a:t>
            </a:r>
            <a:endParaRPr lang="ru-RU" sz="4800" dirty="0">
              <a:solidFill>
                <a:srgbClr val="FF0000"/>
              </a:solidFill>
              <a:effectLst/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85784" y="1357298"/>
            <a:ext cx="9429784" cy="342902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3200" b="1" dirty="0" smtClean="0">
                <a:solidFill>
                  <a:srgbClr val="FFFF00"/>
                </a:solidFill>
              </a:rPr>
              <a:t>       Сатирическая карикатура высмеивает, разит зло и беспощадно.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FFFF00"/>
                </a:solidFill>
              </a:rPr>
              <a:t>       Сатирические образы в искусстве помогают нам 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FFFF00"/>
                </a:solidFill>
              </a:rPr>
              <a:t>     бороться с  собственными недостатками в     поведении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FFFF00"/>
                </a:solidFill>
              </a:rPr>
              <a:t>     и характере.</a:t>
            </a:r>
            <a:endParaRPr lang="ru-RU" sz="3200" b="1" dirty="0">
              <a:solidFill>
                <a:srgbClr val="FFFF00"/>
              </a:solidFill>
            </a:endParaRPr>
          </a:p>
        </p:txBody>
      </p:sp>
      <p:pic>
        <p:nvPicPr>
          <p:cNvPr id="6148" name="Picture 4" descr="http://img.beta.rian.ru/images/66764/16/6676416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3714752"/>
            <a:ext cx="5143536" cy="29146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571744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FF0000"/>
                </a:solidFill>
                <a:effectLst/>
                <a:latin typeface="+mn-lt"/>
              </a:rPr>
              <a:t>Юмористическая  карикатура</a:t>
            </a:r>
            <a:r>
              <a:rPr lang="ru-RU" sz="4400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ru-RU" sz="4400" dirty="0" smtClean="0">
                <a:solidFill>
                  <a:srgbClr val="FF0000"/>
                </a:solidFill>
                <a:latin typeface="+mn-lt"/>
              </a:rPr>
            </a:br>
            <a:r>
              <a:rPr lang="ru-RU" sz="3600" dirty="0" smtClean="0">
                <a:solidFill>
                  <a:srgbClr val="FFFF00"/>
                </a:solidFill>
                <a:effectLst/>
                <a:latin typeface="+mn-lt"/>
              </a:rPr>
              <a:t>отличается шутливым, добродушным отношением художника к изображаемому.</a:t>
            </a:r>
            <a:endParaRPr lang="ru-RU" sz="3600" dirty="0">
              <a:solidFill>
                <a:srgbClr val="FFFF00"/>
              </a:solidFill>
              <a:effectLst/>
              <a:latin typeface="+mn-lt"/>
            </a:endParaRPr>
          </a:p>
        </p:txBody>
      </p:sp>
      <p:pic>
        <p:nvPicPr>
          <p:cNvPr id="1028" name="Picture 4" descr="http://www.cartoon-expo.com/Plagiarism/cartoon2--lock-and-key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428868"/>
            <a:ext cx="2684250" cy="3857652"/>
          </a:xfrm>
          <a:prstGeom prst="rect">
            <a:avLst/>
          </a:prstGeom>
          <a:noFill/>
        </p:spPr>
      </p:pic>
      <p:pic>
        <p:nvPicPr>
          <p:cNvPr id="1030" name="Picture 6" descr="http://repey.users.photofile.ru/photo/repey/1244050/11562417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2500306"/>
            <a:ext cx="5107816" cy="371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85860"/>
          </a:xfrm>
        </p:spPr>
        <p:txBody>
          <a:bodyPr>
            <a:normAutofit/>
          </a:bodyPr>
          <a:lstStyle/>
          <a:p>
            <a:pPr algn="l"/>
            <a:r>
              <a:rPr lang="ru-RU" sz="6000" dirty="0" smtClean="0">
                <a:solidFill>
                  <a:srgbClr val="FF0000"/>
                </a:solidFill>
                <a:effectLst/>
                <a:latin typeface="+mn-lt"/>
              </a:rPr>
              <a:t>             Шарж</a:t>
            </a:r>
            <a:endParaRPr lang="ru-RU" sz="6000" dirty="0">
              <a:solidFill>
                <a:srgbClr val="FF0000"/>
              </a:solidFill>
              <a:effectLst/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023500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b="1" dirty="0" smtClean="0">
                <a:solidFill>
                  <a:srgbClr val="FFFF00"/>
                </a:solidFill>
              </a:rPr>
              <a:t>Шарж делается на людей, к которым автор относится очень хорошо, с уважением; смех его чисто приятельский.</a:t>
            </a:r>
          </a:p>
          <a:p>
            <a:pPr>
              <a:buFont typeface="Wingdings" pitchFamily="2" charset="2"/>
              <a:buChar char="q"/>
            </a:pPr>
            <a:r>
              <a:rPr lang="ru-RU" b="1" dirty="0" smtClean="0">
                <a:solidFill>
                  <a:srgbClr val="FFFF00"/>
                </a:solidFill>
              </a:rPr>
              <a:t>В шарже не позволяется никакое подчёркивание физических недостатков, ничего задевающего личное достоинство. 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4" name="i-main-pic" descr="Картинка 11 из 574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715140" y="4071942"/>
            <a:ext cx="1614631" cy="24288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Содержимое 3" descr="Якубович.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4143380"/>
            <a:ext cx="1728788" cy="2438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Содержимое 18" descr="михаил жванецкий...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3714744" y="4143380"/>
            <a:ext cx="1785950" cy="23779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FF0000"/>
                </a:solidFill>
                <a:effectLst/>
                <a:latin typeface="+mn-lt"/>
              </a:rPr>
              <a:t>В  шарже:  </a:t>
            </a:r>
            <a:endParaRPr lang="ru-RU" sz="5400" dirty="0">
              <a:solidFill>
                <a:srgbClr val="FF0000"/>
              </a:solidFill>
              <a:effectLst/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023500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Должно сочетаться полное портретное сходство, точная и меткая характеристика с остроумным и комическим преувеличением характерного.</a:t>
            </a:r>
          </a:p>
          <a:p>
            <a:r>
              <a:rPr lang="ru-RU" b="1" dirty="0" smtClean="0">
                <a:solidFill>
                  <a:srgbClr val="FFFF00"/>
                </a:solidFill>
              </a:rPr>
              <a:t>Необходимо соблюдать чувство меры, а главное- чувство правды.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20482" name="Picture 2" descr="http://freelance.ru/img/portfolio/pics/00/02/49/149790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14348" y="4143380"/>
            <a:ext cx="1785950" cy="2391898"/>
          </a:xfrm>
          <a:prstGeom prst="rect">
            <a:avLst/>
          </a:prstGeom>
          <a:noFill/>
        </p:spPr>
      </p:pic>
      <p:pic>
        <p:nvPicPr>
          <p:cNvPr id="20484" name="Picture 4" descr="http://sharjik.ru/wp-content/gallery/semejnye-i-gruppovye-sharzhi/semeynyy-sharj-na-zakaz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143239" y="4143380"/>
            <a:ext cx="2758289" cy="2357454"/>
          </a:xfrm>
          <a:prstGeom prst="rect">
            <a:avLst/>
          </a:prstGeom>
          <a:noFill/>
        </p:spPr>
      </p:pic>
      <p:pic>
        <p:nvPicPr>
          <p:cNvPr id="20486" name="Picture 6" descr="http://www.ov-graphics.ru/sharj/spartak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715140" y="4143380"/>
            <a:ext cx="1664000" cy="23533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rgbClr val="FF0000"/>
                </a:solidFill>
                <a:effectLst/>
                <a:latin typeface="+mn-lt"/>
              </a:rPr>
              <a:t>Приемы  создания дружеских шаржей</a:t>
            </a:r>
            <a:endParaRPr lang="ru-RU" sz="4800" dirty="0">
              <a:solidFill>
                <a:srgbClr val="FF0000"/>
              </a:solidFill>
              <a:effectLst/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42908" y="1714488"/>
            <a:ext cx="9644130" cy="25717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000" b="1" dirty="0" smtClean="0">
                <a:solidFill>
                  <a:srgbClr val="660033"/>
                </a:solidFill>
              </a:rPr>
              <a:t>      </a:t>
            </a:r>
            <a:r>
              <a:rPr lang="ru-RU" sz="3000" b="1" dirty="0" smtClean="0">
                <a:solidFill>
                  <a:srgbClr val="FFFF00"/>
                </a:solidFill>
              </a:rPr>
              <a:t>Шаржи и карикатура не должна слишком отличаться от оригинала, он должен оставаться узнаваемым. За любым преувеличением должен угадываться подразумеваемый персонаж.</a:t>
            </a:r>
            <a:endParaRPr lang="ru-RU" sz="3000" b="1" dirty="0">
              <a:solidFill>
                <a:srgbClr val="FFFF00"/>
              </a:solidFill>
            </a:endParaRPr>
          </a:p>
        </p:txBody>
      </p:sp>
      <p:pic>
        <p:nvPicPr>
          <p:cNvPr id="4" name="Picture 4" descr="rozenba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3714752"/>
            <a:ext cx="2071702" cy="29196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4" descr="Stallon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3786190"/>
            <a:ext cx="2286016" cy="285752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260</TotalTime>
  <Words>342</Words>
  <Application>Microsoft Office PowerPoint</Application>
  <PresentationFormat>Экран (4:3)</PresentationFormat>
  <Paragraphs>38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Апекс</vt:lpstr>
      <vt:lpstr>Сатирические  образы человека</vt:lpstr>
      <vt:lpstr>                   Карикатура     Карикатура -  это  сатирическое  или юмористическое  изображение,  в  котором комический  эффект  создаётся преувеличением  и  заострением  характерных  черт.  </vt:lpstr>
      <vt:lpstr>Разновидности карикатуры:   </vt:lpstr>
      <vt:lpstr>Политическая  карикатура</vt:lpstr>
      <vt:lpstr>Сатирическая  карикатура</vt:lpstr>
      <vt:lpstr>Юмористическая  карикатура отличается шутливым, добродушным отношением художника к изображаемому.</vt:lpstr>
      <vt:lpstr>             Шарж</vt:lpstr>
      <vt:lpstr>В  шарже:  </vt:lpstr>
      <vt:lpstr>Приемы  создания дружеских шаржей</vt:lpstr>
      <vt:lpstr>Презентация PowerPoint</vt:lpstr>
      <vt:lpstr>               Лубок</vt:lpstr>
      <vt:lpstr>Презентация PowerPoint</vt:lpstr>
      <vt:lpstr>Гротеск</vt:lpstr>
      <vt:lpstr>Гротеск появился в культуре  Древней Греции и широко используется в различных видах искусства по настоящее время.</vt:lpstr>
      <vt:lpstr>Задание:</vt:lpstr>
      <vt:lpstr>Сделай сатирический рисунок литературного героя, преувеличив его характерные качества. </vt:lpstr>
      <vt:lpstr>Придумай и нарисуй в нескольких линейных рисунках юмористический рассказ – весёлую историю из жизни ребят во дворе или в школе. 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Сатирические  образы человека</dc:title>
  <dc:creator>1</dc:creator>
  <cp:lastModifiedBy>admin</cp:lastModifiedBy>
  <cp:revision>32</cp:revision>
  <dcterms:created xsi:type="dcterms:W3CDTF">2013-01-02T16:58:24Z</dcterms:created>
  <dcterms:modified xsi:type="dcterms:W3CDTF">2021-02-24T06:09:33Z</dcterms:modified>
</cp:coreProperties>
</file>