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4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5" r:id="rId11"/>
    <p:sldId id="264" r:id="rId12"/>
    <p:sldId id="267" r:id="rId13"/>
    <p:sldId id="266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66FF66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2" autoAdjust="0"/>
    <p:restoredTop sz="94660"/>
  </p:normalViewPr>
  <p:slideViewPr>
    <p:cSldViewPr>
      <p:cViewPr>
        <p:scale>
          <a:sx n="94" d="100"/>
          <a:sy n="94" d="100"/>
        </p:scale>
        <p:origin x="-876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00155-0CB7-4A73-8149-CFEB3842734A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D78B3-324C-490D-B418-FB8DC0CC1B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14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D78B3-324C-490D-B418-FB8DC0CC1B6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Систематика растений</a:t>
            </a:r>
            <a:r>
              <a:rPr lang="ru-RU" sz="6000" b="1" dirty="0" smtClean="0">
                <a:solidFill>
                  <a:srgbClr val="FFFF00"/>
                </a:solidFill>
              </a:rPr>
              <a:t>.</a:t>
            </a:r>
            <a:br>
              <a:rPr lang="ru-RU" sz="6000" b="1" dirty="0" smtClean="0">
                <a:solidFill>
                  <a:srgbClr val="FFFF00"/>
                </a:solidFill>
              </a:rPr>
            </a:br>
            <a:r>
              <a:rPr lang="ru-RU" sz="2200" dirty="0"/>
              <a:t>Задание:</a:t>
            </a:r>
            <a:br>
              <a:rPr lang="ru-RU" sz="2200" dirty="0"/>
            </a:br>
            <a:r>
              <a:rPr lang="ru-RU" sz="2200" dirty="0"/>
              <a:t>1. Прочесть параграф </a:t>
            </a:r>
            <a:r>
              <a:rPr lang="ru-RU" sz="2200" dirty="0" smtClean="0"/>
              <a:t>№19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2. Просмотреть презентацию, выполнить все задания в ней устно</a:t>
            </a:r>
            <a:br>
              <a:rPr lang="ru-RU" sz="2200" dirty="0"/>
            </a:br>
            <a:r>
              <a:rPr lang="ru-RU" sz="2200" dirty="0"/>
              <a:t>3. Д.З. Подготовить пересказ параграфа</a:t>
            </a:r>
            <a:endParaRPr lang="ru-RU" sz="2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hlinkClick r:id="rId3" action="ppaction://hlinksldjump"/>
              </a:rPr>
              <a:t>Бинарная номенклатура.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618856" cy="2880319"/>
          </a:xfrm>
        </p:spPr>
        <p:txBody>
          <a:bodyPr>
            <a:normAutofit fontScale="92500" lnSpcReduction="10000"/>
          </a:bodyPr>
          <a:lstStyle/>
          <a:p>
            <a:r>
              <a:rPr lang="ru-RU" sz="3500" b="1" i="1" u="sng" dirty="0" smtClean="0">
                <a:solidFill>
                  <a:srgbClr val="7030A0"/>
                </a:solidFill>
              </a:rPr>
              <a:t>Видовые названия: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герань лесная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радиола розовая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фиалка собачья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лапчатка прямостоячая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1484784"/>
            <a:ext cx="3960440" cy="2232248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смородина красная</a:t>
            </a:r>
          </a:p>
          <a:p>
            <a:pPr algn="r"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смородина черная</a:t>
            </a:r>
          </a:p>
          <a:p>
            <a:pPr algn="r"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клён татарский</a:t>
            </a:r>
          </a:p>
          <a:p>
            <a:pPr algn="r"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клён остролистный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933056"/>
            <a:ext cx="7776864" cy="17281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Century Schoolbook" pitchFamily="18" charset="0"/>
              </a:rPr>
              <a:t>Видовое название состоит из двух слов:</a:t>
            </a:r>
          </a:p>
          <a:p>
            <a:pPr>
              <a:buNone/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1– существительное -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u="sng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родовое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название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>
              <a:buNone/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– прилагательное -</a:t>
            </a:r>
            <a:r>
              <a:rPr lang="ru-RU" sz="32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u="sng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видовое</a:t>
            </a:r>
            <a:r>
              <a:rPr lang="ru-RU" sz="32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название.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цветы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64189" y="5301208"/>
            <a:ext cx="1179811" cy="1556792"/>
          </a:xfrm>
          <a:prstGeom prst="rect">
            <a:avLst/>
          </a:prstGeom>
        </p:spPr>
      </p:pic>
      <p:pic>
        <p:nvPicPr>
          <p:cNvPr id="9" name="Рисунок 8" descr="цветы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589240"/>
            <a:ext cx="961527" cy="126876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87624" y="5877272"/>
            <a:ext cx="6552728" cy="7920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defRPr/>
            </a:pP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Такая форма названий –                              бинарная или двойная.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kern="10" dirty="0" smtClean="0">
                <a:ln w="9525">
                  <a:round/>
                  <a:headEnd/>
                  <a:tailEnd/>
                </a:ln>
                <a:solidFill>
                  <a:srgbClr val="00FF00">
                    <a:alpha val="98822"/>
                  </a:srgbClr>
                </a:solidFill>
                <a:latin typeface="Comic Sans MS"/>
              </a:rPr>
              <a:t/>
            </a:r>
            <a:br>
              <a:rPr lang="ru-RU" b="1" kern="10" dirty="0" smtClean="0">
                <a:ln w="9525">
                  <a:round/>
                  <a:headEnd/>
                  <a:tailEnd/>
                </a:ln>
                <a:solidFill>
                  <a:srgbClr val="00FF00">
                    <a:alpha val="98822"/>
                  </a:srgbClr>
                </a:solidFill>
                <a:latin typeface="Comic Sans MS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717032"/>
            <a:ext cx="4038600" cy="240913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лютик едкий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9"/>
            <a:ext cx="2376264" cy="3302510"/>
          </a:xfrm>
        </p:spPr>
      </p:pic>
      <p:sp>
        <p:nvSpPr>
          <p:cNvPr id="6" name="Прямоугольник 5"/>
          <p:cNvSpPr/>
          <p:nvPr/>
        </p:nvSpPr>
        <p:spPr>
          <a:xfrm>
            <a:off x="611560" y="3140968"/>
            <a:ext cx="1463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Лютик едкий</a:t>
            </a:r>
          </a:p>
        </p:txBody>
      </p:sp>
      <p:pic>
        <p:nvPicPr>
          <p:cNvPr id="7" name="Рисунок 6" descr="лютик ядовитый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692696"/>
            <a:ext cx="3096344" cy="28083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355976" y="3068960"/>
            <a:ext cx="1827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Лютик ядовитый</a:t>
            </a:r>
          </a:p>
        </p:txBody>
      </p:sp>
      <p:pic>
        <p:nvPicPr>
          <p:cNvPr id="9" name="Рисунок 8" descr="лютик золотисты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32240" y="188640"/>
            <a:ext cx="2232128" cy="335098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876256" y="3140968"/>
            <a:ext cx="199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Лютик золотистый</a:t>
            </a:r>
          </a:p>
        </p:txBody>
      </p:sp>
      <p:pic>
        <p:nvPicPr>
          <p:cNvPr id="11" name="Рисунок 10" descr="лютик ползучий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3645025"/>
            <a:ext cx="3849303" cy="295232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127776" y="6237312"/>
            <a:ext cx="1836712" cy="369332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Лютик ползучий</a:t>
            </a:r>
          </a:p>
        </p:txBody>
      </p:sp>
      <p:pic>
        <p:nvPicPr>
          <p:cNvPr id="13" name="Рисунок 12" descr="ranunculus_cassubicus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645024"/>
            <a:ext cx="4066503" cy="283676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51520" y="6093296"/>
            <a:ext cx="2160240" cy="369332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Лютик кашубский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699792" y="1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u="sng" dirty="0" smtClean="0">
                <a:solidFill>
                  <a:srgbClr val="66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Видовые названия: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3087216" y="3087216"/>
            <a:ext cx="6858000" cy="683568"/>
          </a:xfrm>
          <a:prstGeom prst="rect">
            <a:avLst/>
          </a:prstGeom>
        </p:spPr>
      </p:pic>
      <p:pic>
        <p:nvPicPr>
          <p:cNvPr id="7" name="Рисунок 6" descr="Рисунок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373216" y="3087216"/>
            <a:ext cx="6858000" cy="6835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08912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Таксономическое описание вида.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908720"/>
            <a:ext cx="2890664" cy="5472608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sz="4400" b="1" u="sng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Царство</a:t>
            </a:r>
            <a:r>
              <a:rPr lang="ru-RU" sz="4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>
              <a:buNone/>
            </a:pPr>
            <a:r>
              <a:rPr lang="ru-RU" sz="4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</a:t>
            </a:r>
          </a:p>
          <a:p>
            <a:pPr algn="r">
              <a:buNone/>
            </a:pPr>
            <a:r>
              <a:rPr lang="ru-RU" sz="4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</a:t>
            </a:r>
          </a:p>
          <a:p>
            <a:pPr algn="r">
              <a:buNone/>
            </a:pPr>
            <a:r>
              <a:rPr lang="ru-RU" sz="4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</a:t>
            </a:r>
          </a:p>
          <a:p>
            <a:pPr algn="r">
              <a:buNone/>
            </a:pPr>
            <a:r>
              <a:rPr lang="ru-RU" sz="4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Семейство</a:t>
            </a:r>
          </a:p>
          <a:p>
            <a:pPr algn="r">
              <a:buNone/>
            </a:pPr>
            <a:r>
              <a:rPr lang="ru-RU" sz="4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</a:t>
            </a:r>
          </a:p>
          <a:p>
            <a:pPr algn="r">
              <a:buNone/>
            </a:pPr>
            <a:r>
              <a:rPr lang="ru-RU" sz="4400" b="1" u="sng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</a:t>
            </a:r>
          </a:p>
          <a:p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908720"/>
            <a:ext cx="5050904" cy="5616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i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Растения</a:t>
            </a:r>
          </a:p>
          <a:p>
            <a:pPr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Покрытосеменные</a:t>
            </a:r>
          </a:p>
          <a:p>
            <a:pPr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Двудольные</a:t>
            </a:r>
          </a:p>
          <a:p>
            <a:pPr>
              <a:buNone/>
            </a:pPr>
            <a:r>
              <a:rPr lang="ru-RU" sz="44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Магнолиевидные</a:t>
            </a:r>
            <a:endParaRPr lang="ru-RU" sz="44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Лютиковые</a:t>
            </a:r>
          </a:p>
          <a:p>
            <a:pPr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Лютик</a:t>
            </a:r>
          </a:p>
          <a:p>
            <a:pPr>
              <a:buNone/>
            </a:pPr>
            <a:r>
              <a:rPr lang="ru-RU" sz="4400" b="1" i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Лютик едкий</a:t>
            </a:r>
            <a:endParaRPr lang="ru-RU" sz="4400" b="1" i="1" u="sng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Заслуги Карла Линнея</a:t>
            </a:r>
            <a:endParaRPr lang="ru-RU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700808"/>
            <a:ext cx="4330824" cy="45259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ru-RU" sz="3600" b="1" i="1" dirty="0" smtClean="0">
                <a:solidFill>
                  <a:srgbClr val="008000"/>
                </a:solidFill>
              </a:rPr>
              <a:t>основоположник систематики</a:t>
            </a:r>
          </a:p>
          <a:p>
            <a:r>
              <a:rPr lang="ru-RU" sz="3600" b="1" i="1" dirty="0" smtClean="0">
                <a:solidFill>
                  <a:srgbClr val="008000"/>
                </a:solidFill>
              </a:rPr>
              <a:t>ввел бинарную номенклатуру</a:t>
            </a:r>
          </a:p>
          <a:p>
            <a:pPr algn="r"/>
            <a:r>
              <a:rPr lang="ru-RU" sz="3600" b="1" i="1" dirty="0" smtClean="0">
                <a:solidFill>
                  <a:srgbClr val="008000"/>
                </a:solidFill>
              </a:rPr>
              <a:t>ввел названия растений на латинском языке</a:t>
            </a:r>
            <a:endParaRPr lang="ru-RU" sz="3600" b="1" i="1" dirty="0">
              <a:solidFill>
                <a:srgbClr val="008000"/>
              </a:solidFill>
            </a:endParaRPr>
          </a:p>
        </p:txBody>
      </p:sp>
      <p:pic>
        <p:nvPicPr>
          <p:cNvPr id="5" name="Picture 2" descr="E:\ДИСК курсы 2011 апрель\Таблицы к курсу биология\Дрофа\Ученые\Linne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628800"/>
            <a:ext cx="357418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5338936" cy="864096"/>
          </a:xfrm>
        </p:spPr>
        <p:txBody>
          <a:bodyPr>
            <a:normAutofit/>
          </a:bodyPr>
          <a:lstStyle/>
          <a:p>
            <a:r>
              <a:rPr lang="ru-RU" sz="4800" u="sng" dirty="0" smtClean="0">
                <a:solidFill>
                  <a:schemeClr val="accent2">
                    <a:lumMod val="75000"/>
                  </a:schemeClr>
                </a:solidFill>
              </a:rPr>
              <a:t>Царство Растения</a:t>
            </a:r>
            <a:endParaRPr lang="ru-RU" sz="4800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996952"/>
            <a:ext cx="8219256" cy="151216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3500" b="1" i="1" dirty="0" smtClean="0"/>
              <a:t>         Двудольные            Однодольные</a:t>
            </a:r>
            <a:endParaRPr lang="ru-RU" sz="3500" b="1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484784"/>
            <a:ext cx="9144000" cy="158417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▪Моховидные    ▪ Плауновидные    ▪Хвощевидные ▪Папоротниковидные    ▪ Голосеменные</a:t>
            </a:r>
          </a:p>
          <a:p>
            <a:pPr algn="ctr"/>
            <a:r>
              <a:rPr lang="ru-RU" sz="3200" b="1" dirty="0" smtClean="0"/>
              <a:t>▪</a:t>
            </a:r>
            <a:r>
              <a:rPr lang="ru-RU" sz="3200" b="1" u="sng" dirty="0" smtClean="0"/>
              <a:t> Покрытосеменные</a:t>
            </a:r>
          </a:p>
          <a:p>
            <a:pPr algn="ctr"/>
            <a:endParaRPr lang="ru-RU" sz="3200" dirty="0" smtClean="0"/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4139952" y="980728"/>
            <a:ext cx="79208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714113">
            <a:off x="5755655" y="3174820"/>
            <a:ext cx="65103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8256739">
            <a:off x="2578494" y="3200363"/>
            <a:ext cx="732658" cy="360040"/>
          </a:xfrm>
          <a:prstGeom prst="rightArrow">
            <a:avLst>
              <a:gd name="adj1" fmla="val 54701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788024" y="980728"/>
            <a:ext cx="1547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Отделы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51920" y="2996952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Классы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27784" y="980728"/>
            <a:ext cx="1547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Отделы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15616" y="4653136"/>
            <a:ext cx="3168352" cy="20162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32040" y="4653136"/>
            <a:ext cx="3312368" cy="19442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076056" y="4653136"/>
            <a:ext cx="302433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Злаки</a:t>
            </a:r>
          </a:p>
          <a:p>
            <a:r>
              <a:rPr lang="ru-RU" sz="3200" i="1" dirty="0" smtClean="0"/>
              <a:t>Лилейные</a:t>
            </a:r>
          </a:p>
          <a:p>
            <a:r>
              <a:rPr lang="ru-RU" sz="3200" i="1" dirty="0" smtClean="0"/>
              <a:t>Орхидные</a:t>
            </a:r>
          </a:p>
          <a:p>
            <a:r>
              <a:rPr lang="ru-RU" sz="3200" i="1" dirty="0" smtClean="0"/>
              <a:t>Осоковые и др</a:t>
            </a:r>
            <a:r>
              <a:rPr lang="ru-RU" sz="3200" dirty="0" smtClean="0"/>
              <a:t>.</a:t>
            </a:r>
          </a:p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187624" y="4581128"/>
            <a:ext cx="314297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Крестоцветные</a:t>
            </a:r>
          </a:p>
          <a:p>
            <a:r>
              <a:rPr lang="ru-RU" sz="3200" i="1" dirty="0" smtClean="0"/>
              <a:t>Маковые</a:t>
            </a:r>
          </a:p>
          <a:p>
            <a:r>
              <a:rPr lang="ru-RU" sz="3200" i="1" dirty="0" smtClean="0"/>
              <a:t>Крыжовниковые</a:t>
            </a:r>
          </a:p>
          <a:p>
            <a:r>
              <a:rPr lang="ru-RU" sz="3200" i="1" dirty="0" smtClean="0"/>
              <a:t>Ивовые и др.</a:t>
            </a:r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2235906" y="4108910"/>
            <a:ext cx="423715" cy="360040"/>
          </a:xfrm>
          <a:prstGeom prst="rightArrow">
            <a:avLst>
              <a:gd name="adj1" fmla="val 54701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6340851" y="4180429"/>
            <a:ext cx="422738" cy="360040"/>
          </a:xfrm>
          <a:prstGeom prst="rightArrow">
            <a:avLst>
              <a:gd name="adj1" fmla="val 54701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419872" y="4005064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Семейства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Расположите систематические категории в порядке возрастания.</a:t>
            </a:r>
            <a:endParaRPr lang="ru-RU" b="1" dirty="0">
              <a:solidFill>
                <a:srgbClr val="66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987824" y="1628800"/>
            <a:ext cx="30243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Класс</a:t>
            </a:r>
            <a:endParaRPr lang="ru-RU" sz="40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68144" y="5157192"/>
            <a:ext cx="30243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Царство</a:t>
            </a:r>
            <a:endParaRPr lang="ru-RU" sz="4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852936"/>
            <a:ext cx="30243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Отдел</a:t>
            </a:r>
            <a:endParaRPr lang="ru-RU" sz="4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4005064"/>
            <a:ext cx="30243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Род</a:t>
            </a:r>
            <a:endParaRPr lang="ru-RU" sz="4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96136" y="4149080"/>
            <a:ext cx="30243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Семейство</a:t>
            </a:r>
            <a:endParaRPr lang="ru-RU" sz="4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96136" y="3140968"/>
            <a:ext cx="30243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Вид</a:t>
            </a:r>
            <a:endParaRPr lang="ru-RU" sz="4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7544" y="5157192"/>
            <a:ext cx="30243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Порядок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84 0.00047 C -0.22309 0.16999 -0.27743 0.34043 -0.29913 0.409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2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45 0.00024 L 0.27569 0.1785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8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84 7.40056E-7 C -0.22205 0.0222 -0.27708 0.0444 -0.29913 0.053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" y="2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45 -0.03145 C 0.21441 -0.10592 0.26372 -0.18015 0.28351 -0.2097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8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2.01665E-6 C 0.00799 0.08279 0.00799 0.16605 0.00799 0.1993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45 -0.01434 C 0.21007 -0.04325 0.25468 -0.07193 0.27309 -0.0839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" y="-3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764 0.0525 C -0.22031 -0.18478 -0.28264 -0.42045 -0.30712 -0.513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66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Ответьте на вопросы.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6165304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систематика?</a:t>
            </a:r>
          </a:p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является автором систематики?</a:t>
            </a:r>
          </a:p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самая крупная единица систематики?</a:t>
            </a:r>
          </a:p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самая мелкая единица систематики?</a:t>
            </a:r>
          </a:p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бинарная номенклатура?</a:t>
            </a:r>
          </a:p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чего нужны латинские названия?</a:t>
            </a:r>
          </a:p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основные отделы царства растений.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Систематика растений.</a:t>
            </a:r>
            <a:endParaRPr lang="ru-RU" sz="60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85740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hlinkClick r:id="" action="ppaction://hlinkshowjump?jump=nextslide"/>
              </a:rPr>
              <a:t>Разнообразие растительного мира на Земле.</a:t>
            </a:r>
            <a:endParaRPr lang="ru-RU" sz="4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Понятие о систематике.</a:t>
            </a:r>
            <a:endParaRPr lang="ru-RU" sz="4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hlinkClick r:id="rId3" action="ppaction://hlinksldjump"/>
              </a:rPr>
              <a:t>Основоположник  систематики.</a:t>
            </a:r>
            <a:endParaRPr lang="ru-RU" sz="4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hlinkClick r:id="rId4" action="ppaction://hlinksldjump"/>
              </a:rPr>
              <a:t>Бинарная номенклатура.</a:t>
            </a:r>
            <a:endParaRPr lang="ru-RU" sz="4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hlinkClick r:id="rId5" action="ppaction://hlinksldjump"/>
              </a:rPr>
              <a:t>Основные систематические категории растений.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2474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hlinkClick r:id="" action="ppaction://hlinkshowjump?jump=nextslide"/>
              </a:rPr>
              <a:t>Разнообразие растительного мира на Земле.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pic>
        <p:nvPicPr>
          <p:cNvPr id="5" name="Содержимое 4" descr="micrast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12776"/>
            <a:ext cx="3124200" cy="3657600"/>
          </a:xfrm>
        </p:spPr>
      </p:pic>
      <p:pic>
        <p:nvPicPr>
          <p:cNvPr id="6" name="Содержимое 5" descr="klost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899592" y="2852936"/>
            <a:ext cx="3705225" cy="3649216"/>
          </a:xfrm>
        </p:spPr>
      </p:pic>
      <p:pic>
        <p:nvPicPr>
          <p:cNvPr id="7" name="Рисунок 6" descr="DSC023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628801"/>
            <a:ext cx="4499992" cy="5229199"/>
          </a:xfrm>
          <a:prstGeom prst="rect">
            <a:avLst/>
          </a:prstGeom>
        </p:spPr>
      </p:pic>
      <p:pic>
        <p:nvPicPr>
          <p:cNvPr id="8" name="Рисунок 7" descr="pin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2996952"/>
            <a:ext cx="3744416" cy="3861048"/>
          </a:xfrm>
          <a:prstGeom prst="rect">
            <a:avLst/>
          </a:prstGeom>
        </p:spPr>
      </p:pic>
      <p:pic>
        <p:nvPicPr>
          <p:cNvPr id="9" name="Рисунок 8" descr="spi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752725"/>
            <a:ext cx="1123950" cy="4105275"/>
          </a:xfrm>
          <a:prstGeom prst="rect">
            <a:avLst/>
          </a:prstGeom>
        </p:spPr>
      </p:pic>
      <p:pic>
        <p:nvPicPr>
          <p:cNvPr id="10" name="Рисунок 9" descr="1693_cvetushhaja_vishn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35696" y="1988840"/>
            <a:ext cx="5400600" cy="467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300192" y="404664"/>
            <a:ext cx="2692400" cy="3365500"/>
          </a:xfrm>
        </p:spPr>
      </p:pic>
      <p:pic>
        <p:nvPicPr>
          <p:cNvPr id="6" name="Содержимое 5" descr="post-13249-119974419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0" y="548680"/>
            <a:ext cx="4038600" cy="2966626"/>
          </a:xfrm>
        </p:spPr>
      </p:pic>
      <p:pic>
        <p:nvPicPr>
          <p:cNvPr id="7" name="Рисунок 6" descr="paporotni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10000"/>
            <a:ext cx="4211960" cy="3048000"/>
          </a:xfrm>
          <a:prstGeom prst="rect">
            <a:avLst/>
          </a:prstGeom>
        </p:spPr>
      </p:pic>
      <p:pic>
        <p:nvPicPr>
          <p:cNvPr id="8" name="Рисунок 7" descr="mhi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3645024"/>
            <a:ext cx="5004048" cy="3212976"/>
          </a:xfrm>
          <a:prstGeom prst="rect">
            <a:avLst/>
          </a:prstGeom>
        </p:spPr>
      </p:pic>
      <p:pic>
        <p:nvPicPr>
          <p:cNvPr id="11" name="Рисунок 10" descr="post-132-115214345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0"/>
            <a:ext cx="7620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flw1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56992"/>
            <a:ext cx="4668011" cy="3501008"/>
          </a:xfrm>
          <a:prstGeom prst="rect">
            <a:avLst/>
          </a:prstGeom>
        </p:spPr>
      </p:pic>
      <p:pic>
        <p:nvPicPr>
          <p:cNvPr id="8" name="Рисунок 7" descr="flw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860032" cy="3645024"/>
          </a:xfrm>
          <a:prstGeom prst="rect">
            <a:avLst/>
          </a:prstGeom>
        </p:spPr>
      </p:pic>
      <p:pic>
        <p:nvPicPr>
          <p:cNvPr id="5" name="Содержимое 4" descr="flw08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4572000" y="0"/>
            <a:ext cx="4572000" cy="3429000"/>
          </a:xfrm>
        </p:spPr>
      </p:pic>
      <p:pic>
        <p:nvPicPr>
          <p:cNvPr id="6" name="Содержимое 5" descr="flw01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4572000" y="3429000"/>
            <a:ext cx="4572000" cy="3429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hlinkClick r:id="" action="ppaction://hlinkshowjump?jump=nextslide"/>
              </a:rPr>
              <a:t>Разнообразие растительного мира на Земле.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7649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Известно около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Растения различаются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316288" cy="27649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500 000 видов растений</a:t>
            </a:r>
          </a:p>
          <a:p>
            <a:r>
              <a:rPr lang="ru-RU" sz="3000" b="1" i="1" dirty="0" smtClean="0">
                <a:solidFill>
                  <a:schemeClr val="accent6">
                    <a:lumMod val="75000"/>
                  </a:schemeClr>
                </a:solidFill>
              </a:rPr>
              <a:t>по размерам</a:t>
            </a:r>
          </a:p>
          <a:p>
            <a:r>
              <a:rPr lang="ru-RU" sz="3000" b="1" i="1" dirty="0" smtClean="0">
                <a:solidFill>
                  <a:schemeClr val="accent6">
                    <a:lumMod val="75000"/>
                  </a:schemeClr>
                </a:solidFill>
              </a:rPr>
              <a:t>местообитанию</a:t>
            </a:r>
          </a:p>
          <a:p>
            <a:r>
              <a:rPr lang="ru-RU" sz="3000" b="1" i="1" dirty="0" smtClean="0">
                <a:solidFill>
                  <a:schemeClr val="accent6">
                    <a:lumMod val="75000"/>
                  </a:schemeClr>
                </a:solidFill>
              </a:rPr>
              <a:t>внешнему строению</a:t>
            </a:r>
          </a:p>
          <a:p>
            <a:r>
              <a:rPr lang="ru-RU" sz="3000" b="1" i="1" dirty="0" smtClean="0">
                <a:solidFill>
                  <a:schemeClr val="accent6">
                    <a:lumMod val="75000"/>
                  </a:schemeClr>
                </a:solidFill>
              </a:rPr>
              <a:t>срокам жизни и т.д.</a:t>
            </a:r>
          </a:p>
          <a:p>
            <a:endParaRPr lang="ru-RU" dirty="0"/>
          </a:p>
        </p:txBody>
      </p:sp>
      <p:pic>
        <p:nvPicPr>
          <p:cNvPr id="5" name="Рисунок 4" descr="Рисунок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573016"/>
            <a:ext cx="2647950" cy="29146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3848" y="4797152"/>
            <a:ext cx="52815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же разобраться во всем </a:t>
            </a:r>
          </a:p>
          <a:p>
            <a:pPr algn="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многообразии растений, </a:t>
            </a:r>
          </a:p>
          <a:p>
            <a:pPr algn="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произрастающих на Земле?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Понятие о систематике.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600201"/>
            <a:ext cx="8064896" cy="892695"/>
          </a:xfrm>
        </p:spPr>
        <p:txBody>
          <a:bodyPr>
            <a:noAutofit/>
          </a:bodyPr>
          <a:lstStyle/>
          <a:p>
            <a:pPr algn="r"/>
            <a:r>
              <a:rPr lang="ru-RU" sz="4800" b="1" dirty="0" smtClean="0">
                <a:solidFill>
                  <a:srgbClr val="FFFF00"/>
                </a:solidFill>
              </a:rPr>
              <a:t>Систематика</a:t>
            </a:r>
            <a:r>
              <a:rPr lang="ru-RU" sz="4800" dirty="0" smtClean="0"/>
              <a:t> </a:t>
            </a:r>
            <a:r>
              <a:rPr lang="ru-RU" sz="4800" b="1" i="1" dirty="0" smtClean="0">
                <a:solidFill>
                  <a:srgbClr val="7030A0"/>
                </a:solidFill>
              </a:rPr>
              <a:t>-  это наука о классификации.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040" y="3356992"/>
            <a:ext cx="8640960" cy="3096344"/>
          </a:xfrm>
        </p:spPr>
        <p:txBody>
          <a:bodyPr>
            <a:normAutofit fontScale="92500"/>
          </a:bodyPr>
          <a:lstStyle/>
          <a:p>
            <a:r>
              <a:rPr lang="ru-RU" sz="5200" b="1" dirty="0" smtClean="0">
                <a:solidFill>
                  <a:srgbClr val="FFFF00"/>
                </a:solidFill>
              </a:rPr>
              <a:t>Классификация </a:t>
            </a:r>
            <a:r>
              <a:rPr lang="ru-RU" sz="4400" b="1" i="1" dirty="0" smtClean="0">
                <a:solidFill>
                  <a:srgbClr val="7030A0"/>
                </a:solidFill>
              </a:rPr>
              <a:t>–             </a:t>
            </a:r>
          </a:p>
          <a:p>
            <a:pPr algn="r">
              <a:buNone/>
            </a:pPr>
            <a:r>
              <a:rPr lang="ru-RU" sz="4800" b="1" i="1" dirty="0" smtClean="0">
                <a:solidFill>
                  <a:srgbClr val="7030A0"/>
                </a:solidFill>
              </a:rPr>
              <a:t>   это разделение всей общности на отдельные группы по какому-либо признаку.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cveti0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323882">
            <a:off x="707933" y="5253566"/>
            <a:ext cx="1143000" cy="1143000"/>
          </a:xfrm>
          <a:prstGeom prst="rect">
            <a:avLst/>
          </a:prstGeom>
        </p:spPr>
      </p:pic>
      <p:pic>
        <p:nvPicPr>
          <p:cNvPr id="7" name="Рисунок 6" descr="cveti02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01025" y="188640"/>
            <a:ext cx="942975" cy="1190625"/>
          </a:xfrm>
          <a:prstGeom prst="rect">
            <a:avLst/>
          </a:prstGeom>
        </p:spPr>
      </p:pic>
      <p:pic>
        <p:nvPicPr>
          <p:cNvPr id="8" name="Рисунок 7" descr="cveti0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01469">
            <a:off x="1109476" y="5223060"/>
            <a:ext cx="1143000" cy="1143000"/>
          </a:xfrm>
          <a:prstGeom prst="rect">
            <a:avLst/>
          </a:prstGeom>
        </p:spPr>
      </p:pic>
      <p:pic>
        <p:nvPicPr>
          <p:cNvPr id="10" name="Рисунок 9" descr="cveti02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01025" y="620688"/>
            <a:ext cx="94297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Основоположник  систематики.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1556792"/>
            <a:ext cx="4038600" cy="4525963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Шведский ученый-натуралист </a:t>
            </a:r>
            <a:r>
              <a:rPr lang="en-US" sz="3200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XVIII </a:t>
            </a:r>
            <a:r>
              <a:rPr lang="ru-RU" sz="3200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 Написал книгу </a:t>
            </a:r>
            <a:r>
              <a:rPr lang="ru-RU" sz="32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«Система природы»,  </a:t>
            </a:r>
            <a:r>
              <a:rPr lang="ru-RU" sz="3200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дал классификацию растений, животных и даже минералов.</a:t>
            </a:r>
            <a:endParaRPr lang="ru-RU" sz="3200" i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E:\ДИСК курсы 2011 апрель\Таблицы к курсу биология\Дрофа\Ученые\Linne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2270" y="1270992"/>
            <a:ext cx="3718202" cy="4855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Основные систематические категории растений.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628800"/>
            <a:ext cx="4038600" cy="4853136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rgbClr val="008000"/>
                </a:solidFill>
              </a:rPr>
              <a:t>Царство</a:t>
            </a:r>
            <a:r>
              <a:rPr lang="ru-RU" sz="3600" b="1" dirty="0" smtClean="0">
                <a:solidFill>
                  <a:srgbClr val="008000"/>
                </a:solidFill>
              </a:rPr>
              <a:t> </a:t>
            </a:r>
          </a:p>
          <a:p>
            <a:r>
              <a:rPr lang="ru-RU" sz="3600" b="1" dirty="0" smtClean="0">
                <a:solidFill>
                  <a:srgbClr val="008000"/>
                </a:solidFill>
              </a:rPr>
              <a:t>Отдел</a:t>
            </a:r>
          </a:p>
          <a:p>
            <a:r>
              <a:rPr lang="ru-RU" sz="3600" b="1" dirty="0" smtClean="0">
                <a:solidFill>
                  <a:srgbClr val="008000"/>
                </a:solidFill>
              </a:rPr>
              <a:t>Класс</a:t>
            </a:r>
          </a:p>
          <a:p>
            <a:r>
              <a:rPr lang="ru-RU" sz="3600" b="1" dirty="0" smtClean="0">
                <a:solidFill>
                  <a:srgbClr val="008000"/>
                </a:solidFill>
              </a:rPr>
              <a:t>Порядок</a:t>
            </a:r>
          </a:p>
          <a:p>
            <a:r>
              <a:rPr lang="ru-RU" sz="3600" b="1" dirty="0" smtClean="0">
                <a:solidFill>
                  <a:srgbClr val="008000"/>
                </a:solidFill>
              </a:rPr>
              <a:t>Семейство</a:t>
            </a:r>
          </a:p>
          <a:p>
            <a:r>
              <a:rPr lang="ru-RU" sz="3600" b="1" dirty="0" smtClean="0">
                <a:solidFill>
                  <a:srgbClr val="008000"/>
                </a:solidFill>
              </a:rPr>
              <a:t>Род</a:t>
            </a:r>
          </a:p>
          <a:p>
            <a:r>
              <a:rPr lang="ru-RU" sz="3600" b="1" u="sng" dirty="0" smtClean="0">
                <a:solidFill>
                  <a:srgbClr val="008000"/>
                </a:solidFill>
              </a:rPr>
              <a:t>Вид</a:t>
            </a:r>
          </a:p>
          <a:p>
            <a:endParaRPr lang="ru-RU" dirty="0"/>
          </a:p>
        </p:txBody>
      </p:sp>
      <p:pic>
        <p:nvPicPr>
          <p:cNvPr id="5" name="Picture 11" descr="res9F7B830F-0A01-022A-0050-84C6BDB4E25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3357" y="1628800"/>
            <a:ext cx="6200643" cy="4508926"/>
          </a:xfrm>
          <a:prstGeom prst="rect">
            <a:avLst/>
          </a:prstGeom>
          <a:noFill/>
          <a:ln w="38100" cmpd="dbl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9" name="Рисунок 8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67936" y="4941168"/>
            <a:ext cx="576064" cy="519863"/>
          </a:xfrm>
          <a:prstGeom prst="rect">
            <a:avLst/>
          </a:prstGeom>
        </p:spPr>
      </p:pic>
      <p:pic>
        <p:nvPicPr>
          <p:cNvPr id="10" name="Рисунок 9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67936" y="4581128"/>
            <a:ext cx="576064" cy="519863"/>
          </a:xfrm>
          <a:prstGeom prst="rect">
            <a:avLst/>
          </a:prstGeom>
        </p:spPr>
      </p:pic>
      <p:pic>
        <p:nvPicPr>
          <p:cNvPr id="11" name="Рисунок 10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6338137"/>
            <a:ext cx="576064" cy="519863"/>
          </a:xfrm>
          <a:prstGeom prst="rect">
            <a:avLst/>
          </a:prstGeom>
        </p:spPr>
      </p:pic>
      <p:pic>
        <p:nvPicPr>
          <p:cNvPr id="12" name="Рисунок 11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6338137"/>
            <a:ext cx="576064" cy="519863"/>
          </a:xfrm>
          <a:prstGeom prst="rect">
            <a:avLst/>
          </a:prstGeom>
        </p:spPr>
      </p:pic>
      <p:pic>
        <p:nvPicPr>
          <p:cNvPr id="13" name="Рисунок 12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6338137"/>
            <a:ext cx="576064" cy="519863"/>
          </a:xfrm>
          <a:prstGeom prst="rect">
            <a:avLst/>
          </a:prstGeom>
        </p:spPr>
      </p:pic>
      <p:pic>
        <p:nvPicPr>
          <p:cNvPr id="14" name="Рисунок 13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67936" y="6338137"/>
            <a:ext cx="576064" cy="519863"/>
          </a:xfrm>
          <a:prstGeom prst="rect">
            <a:avLst/>
          </a:prstGeom>
        </p:spPr>
      </p:pic>
      <p:pic>
        <p:nvPicPr>
          <p:cNvPr id="15" name="Рисунок 14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28384" y="6338137"/>
            <a:ext cx="576064" cy="519863"/>
          </a:xfrm>
          <a:prstGeom prst="rect">
            <a:avLst/>
          </a:prstGeom>
        </p:spPr>
      </p:pic>
      <p:pic>
        <p:nvPicPr>
          <p:cNvPr id="16" name="Рисунок 15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328" y="6338137"/>
            <a:ext cx="576064" cy="519863"/>
          </a:xfrm>
          <a:prstGeom prst="rect">
            <a:avLst/>
          </a:prstGeom>
        </p:spPr>
      </p:pic>
      <p:pic>
        <p:nvPicPr>
          <p:cNvPr id="17" name="Рисунок 16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6338137"/>
            <a:ext cx="576064" cy="519863"/>
          </a:xfrm>
          <a:prstGeom prst="rect">
            <a:avLst/>
          </a:prstGeom>
        </p:spPr>
      </p:pic>
      <p:pic>
        <p:nvPicPr>
          <p:cNvPr id="18" name="Рисунок 17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6" y="6338137"/>
            <a:ext cx="576064" cy="519863"/>
          </a:xfrm>
          <a:prstGeom prst="rect">
            <a:avLst/>
          </a:prstGeom>
        </p:spPr>
      </p:pic>
      <p:pic>
        <p:nvPicPr>
          <p:cNvPr id="19" name="Рисунок 18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88640"/>
            <a:ext cx="576064" cy="519863"/>
          </a:xfrm>
          <a:prstGeom prst="rect">
            <a:avLst/>
          </a:prstGeom>
        </p:spPr>
      </p:pic>
      <p:pic>
        <p:nvPicPr>
          <p:cNvPr id="20" name="Рисунок 19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67936" y="5877272"/>
            <a:ext cx="576064" cy="519863"/>
          </a:xfrm>
          <a:prstGeom prst="rect">
            <a:avLst/>
          </a:prstGeom>
        </p:spPr>
      </p:pic>
      <p:pic>
        <p:nvPicPr>
          <p:cNvPr id="21" name="Рисунок 20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67936" y="5445224"/>
            <a:ext cx="576064" cy="519863"/>
          </a:xfrm>
          <a:prstGeom prst="rect">
            <a:avLst/>
          </a:prstGeom>
        </p:spPr>
      </p:pic>
      <p:pic>
        <p:nvPicPr>
          <p:cNvPr id="22" name="Рисунок 21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620688"/>
            <a:ext cx="576064" cy="519863"/>
          </a:xfrm>
          <a:prstGeom prst="rect">
            <a:avLst/>
          </a:prstGeom>
        </p:spPr>
      </p:pic>
      <p:pic>
        <p:nvPicPr>
          <p:cNvPr id="23" name="Рисунок 22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052736"/>
            <a:ext cx="576064" cy="519863"/>
          </a:xfrm>
          <a:prstGeom prst="rect">
            <a:avLst/>
          </a:prstGeom>
        </p:spPr>
      </p:pic>
      <p:pic>
        <p:nvPicPr>
          <p:cNvPr id="24" name="Рисунок 23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0"/>
            <a:ext cx="576064" cy="519863"/>
          </a:xfrm>
          <a:prstGeom prst="rect">
            <a:avLst/>
          </a:prstGeom>
        </p:spPr>
      </p:pic>
      <p:pic>
        <p:nvPicPr>
          <p:cNvPr id="25" name="Рисунок 24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0"/>
            <a:ext cx="576064" cy="519863"/>
          </a:xfrm>
          <a:prstGeom prst="rect">
            <a:avLst/>
          </a:prstGeom>
        </p:spPr>
      </p:pic>
      <p:pic>
        <p:nvPicPr>
          <p:cNvPr id="26" name="Рисунок 25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0"/>
            <a:ext cx="576064" cy="519863"/>
          </a:xfrm>
          <a:prstGeom prst="rect">
            <a:avLst/>
          </a:prstGeom>
        </p:spPr>
      </p:pic>
      <p:pic>
        <p:nvPicPr>
          <p:cNvPr id="27" name="Рисунок 26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0"/>
            <a:ext cx="576064" cy="519863"/>
          </a:xfrm>
          <a:prstGeom prst="rect">
            <a:avLst/>
          </a:prstGeom>
        </p:spPr>
      </p:pic>
      <p:pic>
        <p:nvPicPr>
          <p:cNvPr id="28" name="Рисунок 27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56376" y="0"/>
            <a:ext cx="576064" cy="519863"/>
          </a:xfrm>
          <a:prstGeom prst="rect">
            <a:avLst/>
          </a:prstGeom>
        </p:spPr>
      </p:pic>
      <p:pic>
        <p:nvPicPr>
          <p:cNvPr id="29" name="Рисунок 28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16416" y="188640"/>
            <a:ext cx="576064" cy="519863"/>
          </a:xfrm>
          <a:prstGeom prst="rect">
            <a:avLst/>
          </a:prstGeom>
        </p:spPr>
      </p:pic>
      <p:pic>
        <p:nvPicPr>
          <p:cNvPr id="30" name="Рисунок 29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6338137"/>
            <a:ext cx="576064" cy="519863"/>
          </a:xfrm>
          <a:prstGeom prst="rect">
            <a:avLst/>
          </a:prstGeom>
        </p:spPr>
      </p:pic>
      <p:pic>
        <p:nvPicPr>
          <p:cNvPr id="31" name="Рисунок 30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328" y="0"/>
            <a:ext cx="576064" cy="519863"/>
          </a:xfrm>
          <a:prstGeom prst="rect">
            <a:avLst/>
          </a:prstGeom>
        </p:spPr>
      </p:pic>
      <p:pic>
        <p:nvPicPr>
          <p:cNvPr id="32" name="Рисунок 31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620688"/>
            <a:ext cx="576064" cy="519863"/>
          </a:xfrm>
          <a:prstGeom prst="rect">
            <a:avLst/>
          </a:prstGeom>
        </p:spPr>
      </p:pic>
      <p:pic>
        <p:nvPicPr>
          <p:cNvPr id="33" name="Рисунок 32" descr="b_flo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052736"/>
            <a:ext cx="576064" cy="519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319</Words>
  <Application>Microsoft Office PowerPoint</Application>
  <PresentationFormat>Экран (4:3)</PresentationFormat>
  <Paragraphs>111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Систематика растений. Задание: 1. Прочесть параграф №19 2. Просмотреть презентацию, выполнить все задания в ней устно 3. Д.З. Подготовить пересказ параграфа</vt:lpstr>
      <vt:lpstr>Систематика растений.</vt:lpstr>
      <vt:lpstr>Разнообразие растительного мира на Земле. </vt:lpstr>
      <vt:lpstr>Презентация PowerPoint</vt:lpstr>
      <vt:lpstr>Презентация PowerPoint</vt:lpstr>
      <vt:lpstr>Разнообразие растительного мира на Земле.</vt:lpstr>
      <vt:lpstr>Понятие о систематике. </vt:lpstr>
      <vt:lpstr>Основоположник  систематики. </vt:lpstr>
      <vt:lpstr>Основные систематические категории растений.</vt:lpstr>
      <vt:lpstr>Бинарная номенклатура. </vt:lpstr>
      <vt:lpstr> </vt:lpstr>
      <vt:lpstr>Таксономическое описание вида.</vt:lpstr>
      <vt:lpstr>Заслуги Карла Линнея</vt:lpstr>
      <vt:lpstr>Царство Растения</vt:lpstr>
      <vt:lpstr>Расположите систематические категории в порядке возрастания.</vt:lpstr>
      <vt:lpstr>Ответьте на вопросы.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Систематика растений</dc:title>
  <dc:creator>Олег</dc:creator>
  <cp:lastModifiedBy>user-11</cp:lastModifiedBy>
  <cp:revision>46</cp:revision>
  <dcterms:created xsi:type="dcterms:W3CDTF">2012-02-07T09:22:02Z</dcterms:created>
  <dcterms:modified xsi:type="dcterms:W3CDTF">2021-02-17T06:36:57Z</dcterms:modified>
</cp:coreProperties>
</file>