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66" r:id="rId2"/>
    <p:sldId id="267" r:id="rId3"/>
    <p:sldId id="256" r:id="rId4"/>
    <p:sldId id="275" r:id="rId5"/>
    <p:sldId id="259" r:id="rId6"/>
    <p:sldId id="257" r:id="rId7"/>
    <p:sldId id="258" r:id="rId8"/>
    <p:sldId id="261" r:id="rId9"/>
    <p:sldId id="270" r:id="rId10"/>
    <p:sldId id="271" r:id="rId11"/>
    <p:sldId id="262" r:id="rId12"/>
    <p:sldId id="269" r:id="rId13"/>
    <p:sldId id="272" r:id="rId14"/>
    <p:sldId id="274" r:id="rId15"/>
    <p:sldId id="276" r:id="rId16"/>
    <p:sldId id="273" r:id="rId17"/>
    <p:sldId id="277" r:id="rId18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91" autoAdjust="0"/>
    <p:restoredTop sz="94660" autoAdjust="0"/>
  </p:normalViewPr>
  <p:slideViewPr>
    <p:cSldViewPr snapToGrid="0">
      <p:cViewPr varScale="1">
        <p:scale>
          <a:sx n="80" d="100"/>
          <a:sy n="80" d="100"/>
        </p:scale>
        <p:origin x="-84" y="-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889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151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0315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21795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9298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3369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3937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850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877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807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560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794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146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7860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248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174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7182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E9D88D4-C1D9-4DB6-A7C0-8D51E8872608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E6AC0-CF95-4384-B5DE-2861575E95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90491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7;&#1054;&#1064;%20&#8470;30\&#1055;&#1083;&#1072;&#1085;&#1099;-&#1082;&#1086;&#1085;&#1089;&#1087;&#1077;&#1082;&#1090;&#1099;%20&#1087;&#1086;%20&#1048;&#1047;&#1054;\5%20&#1082;&#1083;&#1072;&#1089;&#1089;\&#1065;&#1077;&#1087;&#1072;%20&#1086;&#1090;&#1082;&#1088;&#1099;&#1090;&#1099;&#1081;%20&#1091;&#1088;&#1086;&#1082;\&#1084;&#1091;&#1079;&#1099;&#1082;&#1072;.mp3" TargetMode="Externa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1029" y="5686072"/>
            <a:ext cx="8567057" cy="878016"/>
          </a:xfrm>
        </p:spPr>
        <p:txBody>
          <a:bodyPr/>
          <a:lstStyle/>
          <a:p>
            <a:r>
              <a:rPr lang="ru-RU" sz="4400" dirty="0" smtClean="0"/>
              <a:t>ПТИЦА – образ весны и тепла</a:t>
            </a:r>
            <a:endParaRPr lang="ru-RU" sz="4400" dirty="0"/>
          </a:p>
        </p:txBody>
      </p:sp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1385" y="484413"/>
            <a:ext cx="4185557" cy="4185557"/>
          </a:xfrm>
          <a:prstGeom prst="rect">
            <a:avLst/>
          </a:prstGeom>
          <a:noFill/>
        </p:spPr>
      </p:pic>
      <p:pic>
        <p:nvPicPr>
          <p:cNvPr id="15364" name="Picture 4" descr="Картинки по запросу щепная птица"/>
          <p:cNvPicPr>
            <a:picLocks noChangeAspect="1" noChangeArrowheads="1"/>
          </p:cNvPicPr>
          <p:nvPr/>
        </p:nvPicPr>
        <p:blipFill>
          <a:blip r:embed="rId3" cstate="print"/>
          <a:srcRect l="7452" r="10460"/>
          <a:stretch>
            <a:fillRect/>
          </a:stretch>
        </p:blipFill>
        <p:spPr bwMode="auto">
          <a:xfrm>
            <a:off x="8229600" y="1718100"/>
            <a:ext cx="3510642" cy="4034998"/>
          </a:xfrm>
          <a:prstGeom prst="rect">
            <a:avLst/>
          </a:prstGeom>
          <a:noFill/>
        </p:spPr>
      </p:pic>
      <p:pic>
        <p:nvPicPr>
          <p:cNvPr id="15366" name="Picture 6" descr="Картинки по запросу щепная птица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 l="18504" r="14178"/>
          <a:stretch>
            <a:fillRect/>
          </a:stretch>
        </p:blipFill>
        <p:spPr bwMode="auto">
          <a:xfrm>
            <a:off x="359227" y="1745457"/>
            <a:ext cx="3641272" cy="4056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Картинки по запросу птички вектор"/>
          <p:cNvPicPr>
            <a:picLocks noChangeAspect="1" noChangeArrowheads="1"/>
          </p:cNvPicPr>
          <p:nvPr/>
        </p:nvPicPr>
        <p:blipFill>
          <a:blip r:embed="rId3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468" y="273104"/>
            <a:ext cx="9404723" cy="7719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Физкультминутка: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99013" y="1045032"/>
            <a:ext cx="6629401" cy="532311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Птички прыгают, летают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Крошки птички собирают.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Пёрышки почистили,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Клювики почистили  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Птички летают, поют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Зёрнышки клюют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Дальше полетели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И на место сели  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65988" y="48339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9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мезенской росписи</a:t>
            </a:r>
            <a:br>
              <a:rPr lang="ru-RU" dirty="0" smtClean="0"/>
            </a:br>
            <a:r>
              <a:rPr lang="ru-RU" dirty="0" smtClean="0"/>
              <a:t>для грудки птицы</a:t>
            </a:r>
            <a:endParaRPr lang="ru-RU" dirty="0"/>
          </a:p>
        </p:txBody>
      </p:sp>
      <p:pic>
        <p:nvPicPr>
          <p:cNvPr id="4100" name="Picture 4" descr="Картинки по запросу мезенская роспись узоры"/>
          <p:cNvPicPr>
            <a:picLocks noChangeAspect="1" noChangeArrowheads="1"/>
          </p:cNvPicPr>
          <p:nvPr/>
        </p:nvPicPr>
        <p:blipFill>
          <a:blip r:embed="rId2" cstate="print"/>
          <a:srcRect l="38219" r="24752"/>
          <a:stretch>
            <a:fillRect/>
          </a:stretch>
        </p:blipFill>
        <p:spPr bwMode="auto">
          <a:xfrm>
            <a:off x="2596242" y="1842228"/>
            <a:ext cx="2302330" cy="4389705"/>
          </a:xfrm>
          <a:prstGeom prst="rect">
            <a:avLst/>
          </a:prstGeom>
          <a:noFill/>
        </p:spPr>
      </p:pic>
      <p:pic>
        <p:nvPicPr>
          <p:cNvPr id="10" name="Picture 4" descr="Картинки по запросу мезенская роспись узоры"/>
          <p:cNvPicPr>
            <a:picLocks noChangeAspect="1" noChangeArrowheads="1"/>
          </p:cNvPicPr>
          <p:nvPr/>
        </p:nvPicPr>
        <p:blipFill>
          <a:blip r:embed="rId2" cstate="print"/>
          <a:srcRect r="63266"/>
          <a:stretch>
            <a:fillRect/>
          </a:stretch>
        </p:blipFill>
        <p:spPr bwMode="auto">
          <a:xfrm>
            <a:off x="5110844" y="2119452"/>
            <a:ext cx="2329544" cy="4477293"/>
          </a:xfrm>
          <a:prstGeom prst="rect">
            <a:avLst/>
          </a:prstGeom>
          <a:noFill/>
        </p:spPr>
      </p:pic>
      <p:pic>
        <p:nvPicPr>
          <p:cNvPr id="7184" name="Picture 16" descr="Дневник Капочка_Капа &quot;Жизнь удивительна!!&quot;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6116" y="1288397"/>
            <a:ext cx="5595884" cy="396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Картинки по запросу мезенская роспись узоры"/>
          <p:cNvPicPr>
            <a:picLocks noChangeAspect="1" noChangeArrowheads="1"/>
          </p:cNvPicPr>
          <p:nvPr/>
        </p:nvPicPr>
        <p:blipFill>
          <a:blip r:embed="rId4" cstate="print"/>
          <a:srcRect r="49055"/>
          <a:stretch>
            <a:fillRect/>
          </a:stretch>
        </p:blipFill>
        <p:spPr bwMode="auto">
          <a:xfrm>
            <a:off x="224064" y="2334985"/>
            <a:ext cx="2911022" cy="4285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951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://img-fotki.yandex.ru/get/4303/anomalia-xiii.93/0_356cc_7c3155c5_XL.jpg"/>
          <p:cNvPicPr>
            <a:picLocks noChangeAspect="1" noChangeArrowheads="1"/>
          </p:cNvPicPr>
          <p:nvPr/>
        </p:nvPicPr>
        <p:blipFill>
          <a:blip r:embed="rId2" cstate="print"/>
          <a:srcRect r="334" b="52051"/>
          <a:stretch>
            <a:fillRect/>
          </a:stretch>
        </p:blipFill>
        <p:spPr bwMode="auto">
          <a:xfrm>
            <a:off x="645431" y="2281204"/>
            <a:ext cx="4269469" cy="3890997"/>
          </a:xfrm>
          <a:prstGeom prst="rect">
            <a:avLst/>
          </a:prstGeom>
          <a:noFill/>
        </p:spPr>
      </p:pic>
      <p:pic>
        <p:nvPicPr>
          <p:cNvPr id="32778" name="Picture 10" descr="Мезенская роспись. Символика узора. Элементы орнамента"/>
          <p:cNvPicPr>
            <a:picLocks noChangeAspect="1" noChangeArrowheads="1"/>
          </p:cNvPicPr>
          <p:nvPr/>
        </p:nvPicPr>
        <p:blipFill>
          <a:blip r:embed="rId3" cstate="print"/>
          <a:srcRect r="36571"/>
          <a:stretch>
            <a:fillRect/>
          </a:stretch>
        </p:blipFill>
        <p:spPr bwMode="auto">
          <a:xfrm>
            <a:off x="4918075" y="2290676"/>
            <a:ext cx="2837995" cy="3903296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86239" y="21323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Элементы мезенской росписи</a:t>
            </a:r>
            <a:b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 орнамента на крыльях, хвосте</a:t>
            </a:r>
            <a:endParaRPr kumimoji="0" lang="ru-RU" sz="4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0" name="Picture 2" descr="http://img-fotki.yandex.ru/get/4303/anomalia-xiii.93/0_356cc_7c3155c5_XL.jpg"/>
          <p:cNvPicPr>
            <a:picLocks noChangeAspect="1" noChangeArrowheads="1"/>
          </p:cNvPicPr>
          <p:nvPr/>
        </p:nvPicPr>
        <p:blipFill>
          <a:blip r:embed="rId2" cstate="print"/>
          <a:srcRect t="46781"/>
          <a:stretch>
            <a:fillRect/>
          </a:stretch>
        </p:blipFill>
        <p:spPr bwMode="auto">
          <a:xfrm>
            <a:off x="7699373" y="2279816"/>
            <a:ext cx="3861255" cy="389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154" y="273104"/>
            <a:ext cx="9404723" cy="804582"/>
          </a:xfrm>
        </p:spPr>
        <p:txBody>
          <a:bodyPr/>
          <a:lstStyle/>
          <a:p>
            <a:r>
              <a:rPr lang="ru-RU" b="1" dirty="0" smtClean="0"/>
              <a:t>ПРАКТИЧЕСКАЯ РАБОТА: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514" y="1143000"/>
            <a:ext cx="11152415" cy="5241471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>Материал:  </a:t>
            </a:r>
            <a:r>
              <a:rPr lang="ru-RU" sz="2800" b="1" i="1" dirty="0" smtClean="0"/>
              <a:t>картон, бумага, ножницы, клей, фломастеры, карандаши</a:t>
            </a:r>
          </a:p>
          <a:p>
            <a:r>
              <a:rPr lang="ru-RU" sz="2400" b="1" dirty="0" smtClean="0"/>
              <a:t>ЭТАПЫ</a:t>
            </a:r>
            <a:r>
              <a:rPr lang="ru-RU" sz="2800" b="1" dirty="0" smtClean="0"/>
              <a:t>: 1. Туловище украсить узорами;</a:t>
            </a:r>
          </a:p>
          <a:p>
            <a:pPr lvl="3">
              <a:buNone/>
            </a:pPr>
            <a:r>
              <a:rPr lang="ru-RU" sz="2800" b="1" dirty="0" smtClean="0"/>
              <a:t>  2. Склеить части туловища, вставив ленту;</a:t>
            </a:r>
          </a:p>
          <a:p>
            <a:pPr lvl="3">
              <a:buNone/>
            </a:pPr>
            <a:r>
              <a:rPr lang="ru-RU" sz="2800" b="1" dirty="0" smtClean="0"/>
              <a:t>  3. Расписать орнаментом по краю крылья, хвост, (хохолок);</a:t>
            </a:r>
          </a:p>
          <a:p>
            <a:pPr lvl="3">
              <a:buNone/>
            </a:pPr>
            <a:r>
              <a:rPr lang="ru-RU" sz="2800" b="1" dirty="0" smtClean="0"/>
              <a:t>  4. Сделать гармошку из расписанных частей птицы;</a:t>
            </a:r>
          </a:p>
          <a:p>
            <a:pPr lvl="3">
              <a:buNone/>
            </a:pPr>
            <a:r>
              <a:rPr lang="ru-RU" sz="2800" b="1" dirty="0" smtClean="0"/>
              <a:t>  5. Вставить крылья и хвост в разрезы, расправить; 6. Скрепить края хвоста клеем.</a:t>
            </a:r>
          </a:p>
          <a:p>
            <a:pPr lvl="3">
              <a:buNone/>
            </a:pPr>
            <a:r>
              <a:rPr lang="ru-RU" sz="2800" b="1" dirty="0" smtClean="0"/>
              <a:t>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20911"/>
          </a:xfrm>
        </p:spPr>
        <p:txBody>
          <a:bodyPr/>
          <a:lstStyle/>
          <a:p>
            <a:r>
              <a:rPr lang="ru-RU" dirty="0" smtClean="0"/>
              <a:t>Оцени себя и друга: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8457" y="1273629"/>
            <a:ext cx="5355772" cy="4996541"/>
          </a:xfrm>
        </p:spPr>
        <p:txBody>
          <a:bodyPr>
            <a:noAutofit/>
          </a:bodyPr>
          <a:lstStyle/>
          <a:p>
            <a:r>
              <a:rPr lang="ru-RU" sz="3200" dirty="0" smtClean="0"/>
              <a:t>Аккуратность</a:t>
            </a:r>
          </a:p>
          <a:p>
            <a:r>
              <a:rPr lang="ru-RU" sz="3200" dirty="0" smtClean="0"/>
              <a:t>Мезенский орнамент узнаваем и четко виден</a:t>
            </a:r>
          </a:p>
          <a:p>
            <a:r>
              <a:rPr lang="ru-RU" sz="3200" dirty="0" smtClean="0"/>
              <a:t>Композиция гармонична</a:t>
            </a:r>
          </a:p>
          <a:p>
            <a:r>
              <a:rPr lang="ru-RU" sz="3200" dirty="0" smtClean="0"/>
              <a:t>Цвета соответствуют мезенской росписи</a:t>
            </a:r>
            <a:endParaRPr lang="ru-RU" sz="3200" dirty="0"/>
          </a:p>
        </p:txBody>
      </p:sp>
      <p:pic>
        <p:nvPicPr>
          <p:cNvPr id="2052" name="Picture 4" descr="Картинки по запросу птица из щепы конспект 5 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8201" y="2220343"/>
            <a:ext cx="5465084" cy="4098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9896"/>
          </a:xfrm>
        </p:spPr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070655" y="1350790"/>
            <a:ext cx="7093631" cy="5001024"/>
          </a:xfrm>
        </p:spPr>
        <p:txBody>
          <a:bodyPr>
            <a:normAutofit fontScale="40000" lnSpcReduction="20000"/>
          </a:bodyPr>
          <a:lstStyle/>
          <a:p>
            <a:r>
              <a:rPr lang="ru-RU" sz="10000" dirty="0" smtClean="0"/>
              <a:t>- Узнать о новом художественном промысле России;</a:t>
            </a:r>
          </a:p>
          <a:p>
            <a:r>
              <a:rPr lang="ru-RU" sz="10000" dirty="0" smtClean="0"/>
              <a:t>-  Научиться </a:t>
            </a:r>
          </a:p>
          <a:p>
            <a:r>
              <a:rPr lang="ru-RU" sz="10000" smtClean="0"/>
              <a:t>изготавливать </a:t>
            </a:r>
          </a:p>
          <a:p>
            <a:r>
              <a:rPr lang="ru-RU" sz="10000" smtClean="0"/>
              <a:t>птицу-солнце </a:t>
            </a:r>
            <a:r>
              <a:rPr lang="ru-RU" sz="10000" dirty="0" smtClean="0"/>
              <a:t>и расписывать ее, применяя полученные знания.</a:t>
            </a:r>
          </a:p>
          <a:p>
            <a:endParaRPr lang="ru-RU" dirty="0"/>
          </a:p>
        </p:txBody>
      </p:sp>
      <p:pic>
        <p:nvPicPr>
          <p:cNvPr id="1028" name="Picture 4" descr="Картинки по запросу веселая птица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3736" y="856593"/>
            <a:ext cx="5306754" cy="5756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5542418" cy="788253"/>
          </a:xfrm>
        </p:spPr>
        <p:txBody>
          <a:bodyPr/>
          <a:lstStyle/>
          <a:p>
            <a:r>
              <a:rPr lang="ru-RU" sz="5400" b="1" dirty="0" smtClean="0"/>
              <a:t>РЕФЛЕКСИЯ: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82142" y="1600202"/>
            <a:ext cx="7837715" cy="4049484"/>
          </a:xfrm>
        </p:spPr>
        <p:txBody>
          <a:bodyPr>
            <a:normAutofit/>
          </a:bodyPr>
          <a:lstStyle/>
          <a:p>
            <a:r>
              <a:rPr lang="ru-RU" sz="4400" dirty="0" smtClean="0"/>
              <a:t>1. – я узнал…</a:t>
            </a:r>
          </a:p>
          <a:p>
            <a:r>
              <a:rPr lang="ru-RU" sz="4400" dirty="0" smtClean="0"/>
              <a:t>2. - я научился…</a:t>
            </a:r>
          </a:p>
          <a:p>
            <a:r>
              <a:rPr lang="ru-RU" sz="4400" dirty="0" smtClean="0"/>
              <a:t>3. - мне понравилось…</a:t>
            </a:r>
          </a:p>
          <a:p>
            <a:r>
              <a:rPr lang="ru-RU" sz="4400" dirty="0" smtClean="0"/>
              <a:t>4. – мое настроение…</a:t>
            </a:r>
          </a:p>
          <a:p>
            <a:r>
              <a:rPr lang="ru-RU" sz="4400" dirty="0" smtClean="0"/>
              <a:t>5. –было сложно…</a:t>
            </a:r>
          </a:p>
          <a:p>
            <a:endParaRPr lang="ru-RU" dirty="0"/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47" y="1597251"/>
            <a:ext cx="3371397" cy="3887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мезенская птица клип 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3648" y="1482590"/>
            <a:ext cx="6980663" cy="50064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877" y="330054"/>
            <a:ext cx="8118747" cy="1097301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Спасибо за урок!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858" y="338418"/>
            <a:ext cx="10646228" cy="1082168"/>
          </a:xfrm>
        </p:spPr>
        <p:txBody>
          <a:bodyPr/>
          <a:lstStyle/>
          <a:p>
            <a:r>
              <a:rPr lang="ru-RU" dirty="0" smtClean="0"/>
              <a:t>Ранее изученные росписи по дереву:</a:t>
            </a:r>
            <a:endParaRPr lang="ru-RU" dirty="0"/>
          </a:p>
        </p:txBody>
      </p:sp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9204" y="1321255"/>
            <a:ext cx="3957493" cy="4001860"/>
          </a:xfrm>
          <a:prstGeom prst="rect">
            <a:avLst/>
          </a:prstGeom>
          <a:noFill/>
        </p:spPr>
      </p:pic>
      <p:pic>
        <p:nvPicPr>
          <p:cNvPr id="30726" name="Picture 6" descr="Картинки по запросу деревянные изделия роспись хохло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3577" y="1310366"/>
            <a:ext cx="3404052" cy="402359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364568" y="5465589"/>
            <a:ext cx="4072846" cy="108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ГОРОДЕЦКАЯ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014254" y="5498247"/>
            <a:ext cx="3452360" cy="108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ХОХЛОМА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100" y="360739"/>
            <a:ext cx="10337800" cy="258532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Щепа. </a:t>
            </a:r>
            <a:r>
              <a:rPr lang="ru-RU" sz="4800" b="1" dirty="0" smtClean="0"/>
              <a:t>Роспись по  лубу и дереву. Тиснение и резьба по бересте. </a:t>
            </a:r>
            <a:endParaRPr lang="ru-RU" sz="4800" dirty="0"/>
          </a:p>
        </p:txBody>
      </p:sp>
      <p:pic>
        <p:nvPicPr>
          <p:cNvPr id="6" name="Picture 2" descr="&quot;Дедова суббота&quot; 26 октября в 12-00!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1186" y="2214790"/>
            <a:ext cx="5733747" cy="430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660" y="3042557"/>
            <a:ext cx="4498068" cy="33528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516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37239"/>
          </a:xfrm>
        </p:spPr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2713" y="1273628"/>
            <a:ext cx="8980715" cy="4653643"/>
          </a:xfrm>
        </p:spPr>
        <p:txBody>
          <a:bodyPr>
            <a:normAutofit fontScale="47500" lnSpcReduction="20000"/>
          </a:bodyPr>
          <a:lstStyle/>
          <a:p>
            <a:r>
              <a:rPr lang="ru-RU" sz="10000" dirty="0" smtClean="0"/>
              <a:t>- Узнать о новом художественном промысле России;</a:t>
            </a:r>
          </a:p>
          <a:p>
            <a:r>
              <a:rPr lang="ru-RU" sz="10000" dirty="0" smtClean="0"/>
              <a:t>-  Научиться изготавливать птицу-солнце и расписывать ее, применяя полученные знания.</a:t>
            </a: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331911" y="3902530"/>
            <a:ext cx="9885817" cy="1959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defTabSz="4572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/>
            </a:pPr>
            <a:endParaRPr lang="ru-RU" sz="2000" dirty="0" smtClean="0"/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3272" y="306615"/>
            <a:ext cx="7293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Береста- </a:t>
            </a:r>
            <a:r>
              <a:rPr lang="ru-RU" sz="2800" dirty="0" smtClean="0"/>
              <a:t>верхний слой коры берёзы</a:t>
            </a:r>
          </a:p>
          <a:p>
            <a:r>
              <a:rPr lang="ru-RU" sz="2800" b="1" dirty="0" smtClean="0"/>
              <a:t>Изделия из бересты:</a:t>
            </a:r>
            <a:endParaRPr lang="ru-RU" sz="2800" b="1" dirty="0"/>
          </a:p>
        </p:txBody>
      </p:sp>
      <p:pic>
        <p:nvPicPr>
          <p:cNvPr id="4100" name="Picture 4" descr="Евгений ПОБЕГУС - резьба по БЕРЕСТЕ. Обсуждение на LiveInter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375" y="3870436"/>
            <a:ext cx="3414941" cy="256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Изделия из берест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955" y="3477602"/>
            <a:ext cx="3859624" cy="299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изделиями - Самое интересное в блога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3761" y="814798"/>
            <a:ext cx="3971925" cy="297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Картинки по запросу деревянные изделия из бересты"/>
          <p:cNvPicPr>
            <a:picLocks noChangeAspect="1" noChangeArrowheads="1"/>
          </p:cNvPicPr>
          <p:nvPr/>
        </p:nvPicPr>
        <p:blipFill>
          <a:blip r:embed="rId5" cstate="print"/>
          <a:srcRect t="15036" b="10574"/>
          <a:stretch>
            <a:fillRect/>
          </a:stretch>
        </p:blipFill>
        <p:spPr bwMode="auto">
          <a:xfrm>
            <a:off x="580118" y="1453241"/>
            <a:ext cx="3566764" cy="1894115"/>
          </a:xfrm>
          <a:prstGeom prst="rect">
            <a:avLst/>
          </a:prstGeom>
          <a:noFill/>
        </p:spPr>
      </p:pic>
      <p:pic>
        <p:nvPicPr>
          <p:cNvPr id="9" name="Picture 8" descr="Прогулки по Костроме и не только... :: Ассорти :: Дневник barkovasveta :: Дневники участн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6747" y="4147457"/>
            <a:ext cx="3788828" cy="213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Изделия из бересты &quot; Сайт веселого настроен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9322" y="1092536"/>
            <a:ext cx="3080042" cy="254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431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8524" y="307312"/>
            <a:ext cx="9842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Щепа - </a:t>
            </a:r>
            <a:r>
              <a:rPr lang="ru-RU" sz="3200" dirty="0" smtClean="0"/>
              <a:t>измельчённая </a:t>
            </a:r>
            <a:r>
              <a:rPr lang="ru-RU" sz="3200" dirty="0" err="1" smtClean="0"/>
              <a:t>древеси́на</a:t>
            </a:r>
            <a:r>
              <a:rPr lang="ru-RU" sz="3200" dirty="0" smtClean="0"/>
              <a:t> (щепки)</a:t>
            </a:r>
          </a:p>
          <a:p>
            <a:r>
              <a:rPr lang="ru-RU" sz="3200" b="1" dirty="0" smtClean="0"/>
              <a:t>Изделия из щепы:</a:t>
            </a:r>
            <a:endParaRPr lang="ru-RU" sz="3200" b="1" dirty="0"/>
          </a:p>
        </p:txBody>
      </p:sp>
      <p:pic>
        <p:nvPicPr>
          <p:cNvPr id="3074" name="Picture 2" descr="Щепа палив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870" y="1102678"/>
            <a:ext cx="3037115" cy="188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меняемся. - Ольга Александровна Кости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3" y="1583871"/>
            <a:ext cx="5481907" cy="411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едр ГОРНО-АЛТАЙСКАЯ МАСТЕРСКАЯ &quot;КЕЗЕР&quot;, г. Горно-Алтайс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7286" y="1138649"/>
            <a:ext cx="2409372" cy="24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Картинки по запросу изделия из щепы фот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0574" y="2670173"/>
            <a:ext cx="3959226" cy="39592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41910" y="5764453"/>
            <a:ext cx="3193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Птица солнца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7117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957" y="316505"/>
            <a:ext cx="110453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Луб - </a:t>
            </a:r>
            <a:r>
              <a:rPr lang="ru-RU" sz="3200" dirty="0" smtClean="0"/>
              <a:t>волокнистая внутренняя часть коры липы </a:t>
            </a:r>
            <a:endParaRPr lang="ru-RU" sz="3200" b="1" dirty="0" smtClean="0"/>
          </a:p>
          <a:p>
            <a:r>
              <a:rPr lang="ru-RU" sz="3600" b="1" dirty="0" smtClean="0"/>
              <a:t>Изделия из луба:</a:t>
            </a:r>
            <a:endParaRPr lang="ru-RU" sz="3600" b="1" dirty="0"/>
          </a:p>
        </p:txBody>
      </p:sp>
      <p:pic>
        <p:nvPicPr>
          <p:cNvPr id="9220" name="Picture 4" descr="http://sadovodka.ru/upload/021/u2103/026/9d529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4163" y="940933"/>
            <a:ext cx="3357533" cy="2863624"/>
          </a:xfrm>
          <a:prstGeom prst="rect">
            <a:avLst/>
          </a:prstGeom>
          <a:noFill/>
        </p:spPr>
      </p:pic>
      <p:pic>
        <p:nvPicPr>
          <p:cNvPr id="9222" name="Picture 6" descr="http://sadovodka.ru/upload/021/u2103/026/cebd128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4285" y="3902528"/>
            <a:ext cx="3526971" cy="2705850"/>
          </a:xfrm>
          <a:prstGeom prst="rect">
            <a:avLst/>
          </a:prstGeom>
          <a:noFill/>
        </p:spPr>
      </p:pic>
      <p:pic>
        <p:nvPicPr>
          <p:cNvPr id="9224" name="Picture 8" descr="image001 (700x559, 160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4663" y="1469571"/>
            <a:ext cx="4007656" cy="3200400"/>
          </a:xfrm>
          <a:prstGeom prst="rect">
            <a:avLst/>
          </a:prstGeom>
          <a:noFill/>
        </p:spPr>
      </p:pic>
      <p:pic>
        <p:nvPicPr>
          <p:cNvPr id="9218" name="Picture 2" descr="http://sadovodka.ru/upload/021/u2103/026/507fb53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547" y="3742984"/>
            <a:ext cx="4138839" cy="2706802"/>
          </a:xfrm>
          <a:prstGeom prst="rect">
            <a:avLst/>
          </a:prstGeom>
          <a:noFill/>
        </p:spPr>
      </p:pic>
      <p:pic>
        <p:nvPicPr>
          <p:cNvPr id="9226" name="Picture 10" descr="image002 (700x517, 122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2775" y="1534885"/>
            <a:ext cx="2872239" cy="2121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4257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955" y="0"/>
            <a:ext cx="3958546" cy="1400530"/>
          </a:xfrm>
        </p:spPr>
        <p:txBody>
          <a:bodyPr/>
          <a:lstStyle/>
          <a:p>
            <a:r>
              <a:rPr lang="ru-RU" sz="4400" b="1" dirty="0" smtClean="0"/>
              <a:t>Мезенская </a:t>
            </a:r>
            <a:br>
              <a:rPr lang="ru-RU" sz="4400" b="1" dirty="0" smtClean="0"/>
            </a:br>
            <a:r>
              <a:rPr lang="ru-RU" sz="4400" b="1" dirty="0" smtClean="0"/>
              <a:t>роспись</a:t>
            </a:r>
            <a:endParaRPr lang="ru-RU" sz="4400" b="1" dirty="0"/>
          </a:p>
        </p:txBody>
      </p:sp>
      <p:pic>
        <p:nvPicPr>
          <p:cNvPr id="5122" name="Picture 2" descr="Мезенская роспись. Символика узора. Элементы орнамен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160" y="1672997"/>
            <a:ext cx="4825772" cy="4825773"/>
          </a:xfrm>
          <a:prstGeom prst="rect">
            <a:avLst/>
          </a:prstGeom>
          <a:noFill/>
        </p:spPr>
      </p:pic>
      <p:pic>
        <p:nvPicPr>
          <p:cNvPr id="5126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 l="10811" r="12058"/>
          <a:stretch>
            <a:fillRect/>
          </a:stretch>
        </p:blipFill>
        <p:spPr bwMode="auto">
          <a:xfrm>
            <a:off x="8828486" y="1257298"/>
            <a:ext cx="3058714" cy="5287509"/>
          </a:xfrm>
          <a:prstGeom prst="rect">
            <a:avLst/>
          </a:prstGeom>
          <a:noFill/>
        </p:spPr>
      </p:pic>
      <p:pic>
        <p:nvPicPr>
          <p:cNvPr id="5128" name="Picture 8" descr="Картинки по запросу мезенская роспись дос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4003" y="2474573"/>
            <a:ext cx="3028498" cy="4017395"/>
          </a:xfrm>
          <a:prstGeom prst="rect">
            <a:avLst/>
          </a:prstGeom>
          <a:noFill/>
        </p:spPr>
      </p:pic>
      <p:pic>
        <p:nvPicPr>
          <p:cNvPr id="5130" name="Picture 10" descr="Картинки по запросу мезенская роспись дос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046" y="270842"/>
            <a:ext cx="3355068" cy="22326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479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птица счастья 5 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447" y="3918857"/>
            <a:ext cx="3274710" cy="2679309"/>
          </a:xfrm>
          <a:prstGeom prst="rect">
            <a:avLst/>
          </a:prstGeom>
          <a:noFill/>
        </p:spPr>
      </p:pic>
      <p:pic>
        <p:nvPicPr>
          <p:cNvPr id="3482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1389" y="3933667"/>
            <a:ext cx="3175454" cy="2692786"/>
          </a:xfrm>
          <a:prstGeom prst="rect">
            <a:avLst/>
          </a:prstGeom>
          <a:noFill/>
        </p:spPr>
      </p:pic>
      <p:pic>
        <p:nvPicPr>
          <p:cNvPr id="34822" name="Picture 6" descr="Картинки по запросу птица счастья 5 клас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8730" y="1269547"/>
            <a:ext cx="3355069" cy="2516302"/>
          </a:xfrm>
          <a:prstGeom prst="rect">
            <a:avLst/>
          </a:prstGeom>
          <a:noFill/>
        </p:spPr>
      </p:pic>
      <p:pic>
        <p:nvPicPr>
          <p:cNvPr id="34824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35686" y="1257905"/>
            <a:ext cx="4049485" cy="53993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482" y="322089"/>
            <a:ext cx="10587947" cy="984197"/>
          </a:xfrm>
        </p:spPr>
        <p:txBody>
          <a:bodyPr/>
          <a:lstStyle/>
          <a:p>
            <a:r>
              <a:rPr lang="ru-RU" sz="4000" b="1" dirty="0" err="1" smtClean="0"/>
              <a:t>Щепотная</a:t>
            </a:r>
            <a:r>
              <a:rPr lang="ru-RU" sz="4000" b="1" dirty="0" smtClean="0"/>
              <a:t> птица, или птица - солнце</a:t>
            </a:r>
            <a:r>
              <a:rPr lang="ru-RU" sz="4000" dirty="0" smtClean="0"/>
              <a:t>, </a:t>
            </a:r>
            <a:endParaRPr lang="ru-RU" sz="3200" dirty="0"/>
          </a:p>
        </p:txBody>
      </p:sp>
      <p:pic>
        <p:nvPicPr>
          <p:cNvPr id="34826" name="Picture 10" descr="Картинки по запросу птица счастья 5 класс из картона"/>
          <p:cNvPicPr>
            <a:picLocks noChangeAspect="1" noChangeArrowheads="1"/>
          </p:cNvPicPr>
          <p:nvPr/>
        </p:nvPicPr>
        <p:blipFill>
          <a:blip r:embed="rId6" cstate="print"/>
          <a:srcRect l="9022" t="21771" r="6406" b="20114"/>
          <a:stretch>
            <a:fillRect/>
          </a:stretch>
        </p:blipFill>
        <p:spPr bwMode="auto">
          <a:xfrm>
            <a:off x="865412" y="1240839"/>
            <a:ext cx="2726872" cy="2498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250</Words>
  <Application>Microsoft Office PowerPoint</Application>
  <PresentationFormat>Произвольный</PresentationFormat>
  <Paragraphs>47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Ион</vt:lpstr>
      <vt:lpstr>ПТИЦА – образ весны и тепла</vt:lpstr>
      <vt:lpstr>Ранее изученные росписи по дереву:</vt:lpstr>
      <vt:lpstr>Слайд 3</vt:lpstr>
      <vt:lpstr>Цели:</vt:lpstr>
      <vt:lpstr>Слайд 5</vt:lpstr>
      <vt:lpstr>Слайд 6</vt:lpstr>
      <vt:lpstr>Слайд 7</vt:lpstr>
      <vt:lpstr>Мезенская  роспись</vt:lpstr>
      <vt:lpstr>Щепотная птица, или птица - солнце, </vt:lpstr>
      <vt:lpstr>Физкультминутка:</vt:lpstr>
      <vt:lpstr>Элементы мезенской росписи для грудки птицы</vt:lpstr>
      <vt:lpstr>Слайд 12</vt:lpstr>
      <vt:lpstr>ПРАКТИЧЕСКАЯ РАБОТА:</vt:lpstr>
      <vt:lpstr>Оцени себя и друга:</vt:lpstr>
      <vt:lpstr>Цели:</vt:lpstr>
      <vt:lpstr>РЕФЛЕКСИЯ:</vt:lpstr>
      <vt:lpstr>Спасибо за урок!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Admin</cp:lastModifiedBy>
  <cp:revision>65</cp:revision>
  <dcterms:created xsi:type="dcterms:W3CDTF">2015-03-09T20:13:26Z</dcterms:created>
  <dcterms:modified xsi:type="dcterms:W3CDTF">2021-02-17T02:20:32Z</dcterms:modified>
</cp:coreProperties>
</file>