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56" r:id="rId2"/>
    <p:sldId id="260" r:id="rId3"/>
    <p:sldId id="261" r:id="rId4"/>
    <p:sldId id="263" r:id="rId5"/>
    <p:sldId id="264" r:id="rId6"/>
    <p:sldId id="267" r:id="rId7"/>
    <p:sldId id="268" r:id="rId8"/>
    <p:sldId id="271" r:id="rId9"/>
    <p:sldId id="27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348880"/>
            <a:ext cx="8286808" cy="42233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7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7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7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7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7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7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7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i="1" dirty="0" smtClean="0"/>
              <a:t/>
            </a:r>
            <a:br>
              <a:rPr lang="ru-RU" sz="6000" i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76672"/>
            <a:ext cx="8896088" cy="367240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accent1"/>
                </a:solidFill>
              </a:rPr>
              <a:t>Шестнадцатое февраля.</a:t>
            </a:r>
          </a:p>
          <a:p>
            <a:pPr algn="ctr"/>
            <a:r>
              <a:rPr lang="ru-RU" sz="2800" b="1" i="1" dirty="0" smtClean="0">
                <a:solidFill>
                  <a:schemeClr val="accent1"/>
                </a:solidFill>
              </a:rPr>
              <a:t>Классная работа.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</a:rPr>
              <a:t>Словообразование имен прилагательных. Правописание сложных </a:t>
            </a:r>
            <a:r>
              <a:rPr lang="ru-RU" sz="2400" i="1" dirty="0" smtClean="0">
                <a:solidFill>
                  <a:schemeClr val="tx1"/>
                </a:solidFill>
              </a:rPr>
              <a:t>прилагательных.</a:t>
            </a:r>
            <a:endParaRPr lang="ru-RU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23528" y="2276872"/>
            <a:ext cx="8258204" cy="3672408"/>
          </a:xfrm>
          <a:prstGeom prst="rect">
            <a:avLst/>
          </a:prstGeom>
          <a:solidFill>
            <a:schemeClr val="bg1"/>
          </a:solidFill>
        </p:spPr>
        <p:txBody>
          <a:bodyPr vert="horz" lIns="182880" tIns="0">
            <a:normAutofit/>
          </a:bodyPr>
          <a:lstStyle/>
          <a:p>
            <a:pPr marL="779526" marR="0" lvl="0" indent="-7429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95536" y="2276872"/>
            <a:ext cx="4071966" cy="42484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182880" tIns="0">
            <a:normAutofit fontScale="70000" lnSpcReduction="20000"/>
          </a:bodyPr>
          <a:lstStyle/>
          <a:p>
            <a:pPr marL="36576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Словосочетание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shade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6576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shade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shade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shade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Какой?</a:t>
            </a: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Ткацкий станок</a:t>
            </a: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Есть главное слово и</a:t>
            </a: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зависимое слово, можно задать</a:t>
            </a:r>
          </a:p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вопрос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Умножение 7"/>
          <p:cNvSpPr/>
          <p:nvPr/>
        </p:nvSpPr>
        <p:spPr>
          <a:xfrm>
            <a:off x="3347864" y="3356992"/>
            <a:ext cx="500066" cy="42862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10800000">
            <a:off x="1403648" y="3212976"/>
            <a:ext cx="178595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2990328" y="3426496"/>
            <a:ext cx="428628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1190128" y="3426496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одержимое 3"/>
          <p:cNvSpPr txBox="1">
            <a:spLocks/>
          </p:cNvSpPr>
          <p:nvPr/>
        </p:nvSpPr>
        <p:spPr>
          <a:xfrm>
            <a:off x="4788024" y="2204864"/>
            <a:ext cx="3929090" cy="43924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Сочетание</a:t>
            </a: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равноправных слов</a:t>
            </a: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Солдатский и матросский</a:t>
            </a: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1" i="0" u="none" strike="noStrike" kern="1200" cap="none" spc="0" normalizeH="0" baseline="0" noProof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Нет главного и зависимого слова, нельзя задать вопрос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 словосочетания - слитно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какое?</a:t>
            </a:r>
          </a:p>
          <a:p>
            <a:pPr algn="ctr">
              <a:buNone/>
            </a:pPr>
            <a:r>
              <a:rPr lang="ru-RU" sz="4000" i="1" dirty="0" smtClean="0"/>
              <a:t>Сельское хозяйство</a:t>
            </a:r>
          </a:p>
          <a:p>
            <a:pPr algn="ctr">
              <a:buNone/>
            </a:pPr>
            <a:r>
              <a:rPr lang="ru-RU" sz="4000" dirty="0" smtClean="0"/>
              <a:t>Какой?</a:t>
            </a:r>
          </a:p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b="1" i="1" dirty="0" smtClean="0">
                <a:solidFill>
                  <a:schemeClr val="accent1"/>
                </a:solidFill>
              </a:rPr>
              <a:t>сельск</a:t>
            </a:r>
            <a:r>
              <a:rPr lang="ru-RU" sz="4000" b="1" i="1" u="sng" dirty="0" smtClean="0">
                <a:solidFill>
                  <a:schemeClr val="accent1"/>
                </a:solidFill>
              </a:rPr>
              <a:t>о</a:t>
            </a:r>
            <a:r>
              <a:rPr lang="ru-RU" sz="4000" b="1" i="1" dirty="0" smtClean="0">
                <a:solidFill>
                  <a:schemeClr val="accent1"/>
                </a:solidFill>
              </a:rPr>
              <a:t>хозяйстве</a:t>
            </a:r>
            <a:r>
              <a:rPr lang="ru-RU" sz="4000" b="1" i="1" u="sng" dirty="0" smtClean="0">
                <a:solidFill>
                  <a:schemeClr val="accent1"/>
                </a:solidFill>
              </a:rPr>
              <a:t>нн</a:t>
            </a:r>
            <a:r>
              <a:rPr lang="ru-RU" sz="4000" b="1" i="1" dirty="0" smtClean="0">
                <a:solidFill>
                  <a:schemeClr val="accent1"/>
                </a:solidFill>
              </a:rPr>
              <a:t>ый</a:t>
            </a:r>
            <a:endParaRPr lang="ru-RU" sz="4000" b="1" i="1" dirty="0">
              <a:solidFill>
                <a:schemeClr val="accent1"/>
              </a:solidFill>
            </a:endParaRPr>
          </a:p>
        </p:txBody>
      </p:sp>
      <p:sp>
        <p:nvSpPr>
          <p:cNvPr id="4" name="Умножение 3"/>
          <p:cNvSpPr/>
          <p:nvPr/>
        </p:nvSpPr>
        <p:spPr>
          <a:xfrm>
            <a:off x="5715008" y="1500174"/>
            <a:ext cx="571504" cy="5715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4572794" y="1570818"/>
            <a:ext cx="1143008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2928926" y="1000108"/>
            <a:ext cx="2214578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2358216" y="1570818"/>
            <a:ext cx="1143008" cy="158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Арка 10"/>
          <p:cNvSpPr/>
          <p:nvPr/>
        </p:nvSpPr>
        <p:spPr>
          <a:xfrm>
            <a:off x="1214414" y="3786190"/>
            <a:ext cx="1000132" cy="42862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3571868" y="3714752"/>
            <a:ext cx="1571636" cy="571504"/>
          </a:xfrm>
          <a:prstGeom prst="blockArc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/>
              <a:t>От сочетания равноправных слов- через дефис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000" i="1" dirty="0" smtClean="0"/>
              <a:t>Русский и немецкий</a:t>
            </a:r>
          </a:p>
          <a:p>
            <a:pPr algn="ctr">
              <a:buNone/>
            </a:pPr>
            <a:endParaRPr lang="ru-RU" sz="3600" dirty="0" smtClean="0"/>
          </a:p>
          <a:p>
            <a:pPr algn="ctr">
              <a:buNone/>
            </a:pPr>
            <a:r>
              <a:rPr lang="ru-RU" sz="3200" dirty="0" smtClean="0"/>
              <a:t>Сочетание равноправных слов</a:t>
            </a:r>
          </a:p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r>
              <a:rPr lang="ru-RU" sz="3200" dirty="0" smtClean="0"/>
              <a:t>Какой?     </a:t>
            </a:r>
          </a:p>
          <a:p>
            <a:pPr algn="ctr">
              <a:buNone/>
            </a:pPr>
            <a:r>
              <a:rPr lang="ru-RU" sz="3600" b="1" i="1" dirty="0" err="1" smtClean="0">
                <a:solidFill>
                  <a:schemeClr val="accent1"/>
                </a:solidFill>
              </a:rPr>
              <a:t>русско</a:t>
            </a:r>
            <a:r>
              <a:rPr lang="ru-RU" sz="3600" b="1" i="1" dirty="0" smtClean="0">
                <a:solidFill>
                  <a:schemeClr val="accent1"/>
                </a:solidFill>
              </a:rPr>
              <a:t> - немецкий</a:t>
            </a:r>
            <a:endParaRPr lang="ru-RU" sz="3600" b="1" i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985590"/>
            <a:ext cx="8186766" cy="15152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От чего зависит слитное и дефисное написание сложных прилагательных?</a:t>
            </a:r>
            <a:br>
              <a:rPr lang="ru-RU" dirty="0" smtClean="0">
                <a:solidFill>
                  <a:schemeClr val="accent1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500042"/>
            <a:ext cx="4786346" cy="4071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1"/>
                </a:solidFill>
              </a:rPr>
              <a:t>Образуйте сложные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синие глаза</a:t>
            </a:r>
          </a:p>
          <a:p>
            <a:pPr>
              <a:buNone/>
            </a:pPr>
            <a:r>
              <a:rPr lang="ru-RU" sz="2800" dirty="0" smtClean="0"/>
              <a:t>светлые волосы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кислый и сладкий</a:t>
            </a:r>
          </a:p>
          <a:p>
            <a:pPr>
              <a:buNone/>
            </a:pPr>
            <a:r>
              <a:rPr lang="ru-RU" sz="2800" dirty="0" smtClean="0"/>
              <a:t>синий и красный</a:t>
            </a:r>
          </a:p>
          <a:p>
            <a:pPr>
              <a:buNone/>
            </a:pPr>
            <a:r>
              <a:rPr lang="ru-RU" sz="2800" dirty="0" smtClean="0"/>
              <a:t>северо-запад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500042"/>
            <a:ext cx="3829528" cy="4071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1"/>
                </a:solidFill>
              </a:rPr>
              <a:t>прилагательные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син</a:t>
            </a:r>
            <a:r>
              <a:rPr lang="ru-RU" sz="2800" b="1" dirty="0" smtClean="0">
                <a:solidFill>
                  <a:schemeClr val="accent1"/>
                </a:solidFill>
              </a:rPr>
              <a:t>е</a:t>
            </a:r>
            <a:r>
              <a:rPr lang="ru-RU" sz="2800" dirty="0" smtClean="0"/>
              <a:t>глазый</a:t>
            </a:r>
          </a:p>
          <a:p>
            <a:pPr>
              <a:buNone/>
            </a:pPr>
            <a:r>
              <a:rPr lang="ru-RU" sz="2800" dirty="0" smtClean="0"/>
              <a:t>светл</a:t>
            </a:r>
            <a:r>
              <a:rPr lang="ru-RU" sz="2800" b="1" dirty="0" smtClean="0">
                <a:solidFill>
                  <a:schemeClr val="accent1"/>
                </a:solidFill>
              </a:rPr>
              <a:t>о</a:t>
            </a:r>
            <a:r>
              <a:rPr lang="ru-RU" sz="2800" dirty="0" smtClean="0"/>
              <a:t>волосый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кисло-сладкий</a:t>
            </a:r>
          </a:p>
          <a:p>
            <a:pPr>
              <a:buNone/>
            </a:pPr>
            <a:r>
              <a:rPr lang="ru-RU" sz="2800" dirty="0" smtClean="0"/>
              <a:t>сине-красный</a:t>
            </a:r>
          </a:p>
          <a:p>
            <a:pPr>
              <a:buNone/>
            </a:pPr>
            <a:r>
              <a:rPr lang="ru-RU" sz="2800" dirty="0" smtClean="0"/>
              <a:t>северо-западный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000496" y="1785926"/>
            <a:ext cx="71438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000496" y="2214554"/>
            <a:ext cx="71438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286248" y="3143248"/>
            <a:ext cx="64294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071934" y="3571876"/>
            <a:ext cx="71438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857620" y="4071942"/>
            <a:ext cx="71438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286124"/>
            <a:ext cx="8568952" cy="323922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Выучите правило в учебнике!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530352"/>
            <a:ext cx="4000528" cy="454172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Через дефис</a:t>
            </a:r>
          </a:p>
          <a:p>
            <a:pPr marL="514350" indent="-514350">
              <a:buNone/>
            </a:pPr>
            <a:endParaRPr lang="ru-RU" sz="2800" dirty="0" smtClean="0"/>
          </a:p>
          <a:p>
            <a:pPr marL="514350" indent="-514350">
              <a:buNone/>
            </a:pPr>
            <a:r>
              <a:rPr lang="ru-RU" sz="2800" b="1" i="1" dirty="0" smtClean="0">
                <a:solidFill>
                  <a:schemeClr val="accent1"/>
                </a:solidFill>
              </a:rPr>
              <a:t>1)</a:t>
            </a:r>
            <a:r>
              <a:rPr lang="ru-RU" sz="2800" b="1" i="1" dirty="0" smtClean="0"/>
              <a:t> горько-солёный</a:t>
            </a:r>
            <a:r>
              <a:rPr lang="ru-RU" sz="2800" dirty="0" smtClean="0"/>
              <a:t>       (от равноправных слов, можно вставить союз И)</a:t>
            </a:r>
          </a:p>
          <a:p>
            <a:pPr marL="514350" indent="-514350">
              <a:buNone/>
            </a:pPr>
            <a:endParaRPr lang="ru-RU" sz="2800" dirty="0" smtClean="0"/>
          </a:p>
          <a:p>
            <a:pPr marL="514350" indent="-514350">
              <a:buNone/>
            </a:pPr>
            <a:r>
              <a:rPr lang="ru-RU" sz="2800" b="1" i="1" dirty="0" smtClean="0">
                <a:solidFill>
                  <a:schemeClr val="accent1"/>
                </a:solidFill>
              </a:rPr>
              <a:t>2)</a:t>
            </a:r>
            <a:r>
              <a:rPr lang="ru-RU" sz="2800" b="1" i="1" dirty="0" smtClean="0"/>
              <a:t> сине-красный</a:t>
            </a:r>
            <a:r>
              <a:rPr lang="ru-RU" sz="2800" dirty="0" smtClean="0"/>
              <a:t>(оттенок цвета)</a:t>
            </a:r>
          </a:p>
          <a:p>
            <a:pPr marL="514350" indent="-514350">
              <a:buNone/>
            </a:pPr>
            <a:r>
              <a:rPr lang="ru-RU" sz="2800" b="1" i="1" dirty="0" smtClean="0">
                <a:solidFill>
                  <a:schemeClr val="accent1"/>
                </a:solidFill>
              </a:rPr>
              <a:t>3) </a:t>
            </a:r>
            <a:r>
              <a:rPr lang="ru-RU" sz="2800" b="1" i="1" dirty="0" smtClean="0"/>
              <a:t>юго-западный</a:t>
            </a:r>
            <a:r>
              <a:rPr lang="ru-RU" sz="2800" dirty="0" smtClean="0"/>
              <a:t> (юго-запад)</a:t>
            </a:r>
          </a:p>
          <a:p>
            <a:pPr marL="514350" indent="-514350">
              <a:buAutoNum type="arabicParenR"/>
            </a:pPr>
            <a:endParaRPr lang="ru-RU" sz="2800" dirty="0" smtClean="0"/>
          </a:p>
          <a:p>
            <a:pPr marL="514350" indent="-514350">
              <a:buNone/>
            </a:pP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530352"/>
            <a:ext cx="3972404" cy="454172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Слитно</a:t>
            </a:r>
          </a:p>
          <a:p>
            <a:pPr algn="ctr">
              <a:buNone/>
            </a:pPr>
            <a:endParaRPr lang="ru-RU" sz="2800" b="1" dirty="0" smtClean="0">
              <a:solidFill>
                <a:schemeClr val="accent1"/>
              </a:solidFill>
            </a:endParaRPr>
          </a:p>
          <a:p>
            <a:pPr algn="ctr">
              <a:buNone/>
            </a:pPr>
            <a:r>
              <a:rPr lang="ru-RU" sz="2800" b="1" i="1" dirty="0" smtClean="0"/>
              <a:t>древн</a:t>
            </a:r>
            <a:r>
              <a:rPr lang="ru-RU" sz="2800" b="1" i="1" dirty="0" smtClean="0">
                <a:solidFill>
                  <a:schemeClr val="accent1"/>
                </a:solidFill>
              </a:rPr>
              <a:t>е</a:t>
            </a:r>
            <a:r>
              <a:rPr lang="ru-RU" sz="2800" b="1" i="1" dirty="0" smtClean="0"/>
              <a:t>русский</a:t>
            </a:r>
          </a:p>
          <a:p>
            <a:pPr algn="ctr">
              <a:buNone/>
            </a:pPr>
            <a:r>
              <a:rPr lang="ru-RU" sz="2800" dirty="0" smtClean="0"/>
              <a:t>(от словосочетания </a:t>
            </a:r>
            <a:r>
              <a:rPr lang="ru-RU" sz="2800" b="1" i="1" dirty="0" smtClean="0"/>
              <a:t>Древняя Русь</a:t>
            </a:r>
            <a:r>
              <a:rPr lang="ru-RU" sz="2800" dirty="0" smtClean="0"/>
              <a:t>)</a:t>
            </a:r>
            <a:endParaRPr lang="ru-RU" sz="3200" dirty="0" smtClean="0"/>
          </a:p>
          <a:p>
            <a:pPr algn="ctr">
              <a:buNone/>
            </a:pPr>
            <a:endParaRPr lang="ru-RU" sz="3200" b="1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Объясните написание прилагательных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Упражнение</a:t>
            </a:r>
            <a:r>
              <a:rPr lang="ru-RU" sz="3600" b="1" dirty="0" smtClean="0">
                <a:solidFill>
                  <a:schemeClr val="accent1"/>
                </a:solidFill>
              </a:rPr>
              <a:t>1. </a:t>
            </a:r>
            <a:r>
              <a:rPr lang="ru-RU" sz="3600" b="1" dirty="0" smtClean="0">
                <a:solidFill>
                  <a:schemeClr val="accent1"/>
                </a:solidFill>
              </a:rPr>
              <a:t>Сопоставьте по написанию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пары слов</a:t>
            </a:r>
            <a:endParaRPr lang="ru-RU" sz="3600" dirty="0" smtClean="0"/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Желто(</a:t>
            </a:r>
            <a:r>
              <a:rPr lang="ru-RU" sz="3200" dirty="0" err="1" smtClean="0"/>
              <a:t>крылый</a:t>
            </a:r>
            <a:r>
              <a:rPr lang="ru-RU" sz="3200" dirty="0" smtClean="0"/>
              <a:t>)  -  </a:t>
            </a:r>
            <a:r>
              <a:rPr lang="ru-RU" sz="3200" dirty="0" err="1" smtClean="0"/>
              <a:t>жёлто</a:t>
            </a:r>
            <a:r>
              <a:rPr lang="ru-RU" sz="3200" dirty="0" smtClean="0"/>
              <a:t>(голубой)   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бело(</a:t>
            </a:r>
            <a:r>
              <a:rPr lang="ru-RU" sz="3200" dirty="0" err="1" smtClean="0"/>
              <a:t>бокий</a:t>
            </a:r>
            <a:r>
              <a:rPr lang="ru-RU" sz="3200" dirty="0" smtClean="0"/>
              <a:t>)       -   бело(розовый)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светло(</a:t>
            </a:r>
            <a:r>
              <a:rPr lang="ru-RU" sz="3200" dirty="0" err="1" smtClean="0"/>
              <a:t>волосый</a:t>
            </a:r>
            <a:r>
              <a:rPr lang="ru-RU" sz="3200" dirty="0" smtClean="0"/>
              <a:t>) -  светло(русый)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071942"/>
            <a:ext cx="8186766" cy="1963098"/>
          </a:xfrm>
        </p:spPr>
        <p:txBody>
          <a:bodyPr>
            <a:normAutofit/>
          </a:bodyPr>
          <a:lstStyle/>
          <a:p>
            <a:pPr algn="ctr"/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30352"/>
            <a:ext cx="8258204" cy="382734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chemeClr val="accent1"/>
                </a:solidFill>
              </a:rPr>
              <a:t>Упражнение </a:t>
            </a:r>
            <a:r>
              <a:rPr lang="ru-RU" sz="3200" b="1" dirty="0" smtClean="0">
                <a:solidFill>
                  <a:schemeClr val="accent1"/>
                </a:solidFill>
              </a:rPr>
              <a:t>2.  </a:t>
            </a:r>
            <a:r>
              <a:rPr lang="ru-RU" sz="3200" b="1" dirty="0" smtClean="0">
                <a:solidFill>
                  <a:schemeClr val="accent1"/>
                </a:solidFill>
              </a:rPr>
              <a:t>Замените выделенные слова сложным прилагательным</a:t>
            </a:r>
          </a:p>
          <a:p>
            <a:pPr marL="514350" indent="-514350">
              <a:buNone/>
            </a:pPr>
            <a:endParaRPr lang="ru-RU" i="1" dirty="0" smtClean="0"/>
          </a:p>
          <a:p>
            <a:pPr marL="514350" indent="-514350">
              <a:buNone/>
            </a:pPr>
            <a:r>
              <a:rPr lang="ru-RU" i="1" dirty="0" smtClean="0"/>
              <a:t>   1) </a:t>
            </a:r>
            <a:r>
              <a:rPr lang="ru-RU" b="1" i="1" dirty="0" smtClean="0"/>
              <a:t>Плодовое и овощное </a:t>
            </a:r>
            <a:r>
              <a:rPr lang="ru-RU" i="1" dirty="0" smtClean="0"/>
              <a:t>хозяйство,                </a:t>
            </a:r>
          </a:p>
          <a:p>
            <a:pPr>
              <a:buNone/>
            </a:pPr>
            <a:r>
              <a:rPr lang="ru-RU" i="1" dirty="0" smtClean="0"/>
              <a:t>   2) ветер с </a:t>
            </a:r>
            <a:r>
              <a:rPr lang="ru-RU" b="1" i="1" dirty="0" smtClean="0"/>
              <a:t>северо-востока</a:t>
            </a:r>
            <a:r>
              <a:rPr lang="ru-RU" i="1" dirty="0" smtClean="0"/>
              <a:t>,</a:t>
            </a:r>
          </a:p>
          <a:p>
            <a:pPr>
              <a:buNone/>
            </a:pPr>
            <a:r>
              <a:rPr lang="ru-RU" i="1" dirty="0" smtClean="0"/>
              <a:t>   3) юноша с </a:t>
            </a:r>
            <a:r>
              <a:rPr lang="ru-RU" b="1" i="1" dirty="0" smtClean="0"/>
              <a:t>широкими плечами.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500702"/>
            <a:ext cx="8186766" cy="5343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Выполните взаимопроверку.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30352"/>
            <a:ext cx="8186766" cy="489891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accent1"/>
                </a:solidFill>
              </a:rPr>
              <a:t> </a:t>
            </a:r>
            <a:r>
              <a:rPr lang="ru-RU" sz="3200" b="1" dirty="0" smtClean="0">
                <a:solidFill>
                  <a:schemeClr val="accent1"/>
                </a:solidFill>
              </a:rPr>
              <a:t>Упражнение 3.</a:t>
            </a:r>
            <a:r>
              <a:rPr lang="ru-RU" sz="3600" b="1" dirty="0" smtClean="0">
                <a:solidFill>
                  <a:schemeClr val="accent1"/>
                </a:solidFill>
              </a:rPr>
              <a:t>Спишите</a:t>
            </a:r>
            <a:r>
              <a:rPr lang="ru-RU" sz="3600" b="1" dirty="0" smtClean="0">
                <a:solidFill>
                  <a:schemeClr val="accent1"/>
                </a:solidFill>
              </a:rPr>
              <a:t>, раскрывая скобки (на выбор).</a:t>
            </a:r>
          </a:p>
          <a:p>
            <a:pPr>
              <a:buNone/>
            </a:pPr>
            <a:r>
              <a:rPr lang="ru-RU" dirty="0" smtClean="0"/>
              <a:t>		</a:t>
            </a:r>
          </a:p>
          <a:p>
            <a:pPr>
              <a:buNone/>
            </a:pPr>
            <a:r>
              <a:rPr lang="ru-RU" dirty="0" smtClean="0"/>
              <a:t>1) Хороша развесистая бело(ствольная), светло(зелёная) берёзка, кругло(листая) раскрасавица. Подует </a:t>
            </a:r>
            <a:r>
              <a:rPr lang="ru-RU" dirty="0" err="1" smtClean="0"/>
              <a:t>юго</a:t>
            </a:r>
            <a:r>
              <a:rPr lang="ru-RU" dirty="0" smtClean="0"/>
              <a:t>(западный) ветерок – зашелестит берёзка листами.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2) Брусника – ярко(красная) кисло(сладкая) ягода с тёмно(зелёными) листочками.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183880" cy="523321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Упражнение 4. </a:t>
            </a:r>
            <a:r>
              <a:rPr lang="ru-RU" sz="35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Образуйте сложные прилагательные. Запишите сначала те, которые пишутся слитно, затем – через дефис.</a:t>
            </a:r>
            <a:endParaRPr lang="ru-RU" b="1" i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(Каменный уголь) промышленность, (кислый и сладкий) сок, (российское и болгарское) сотрудничество, (ремонтируют вагоны) депо, (макаронные и кондитерские) изделия, (бело) розовое облако, (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) западный ветер, (черная, черная) краска, (русский и английский) словарь.</a:t>
            </a:r>
          </a:p>
          <a:p>
            <a:pPr algn="ctr">
              <a:buNone/>
            </a:pPr>
            <a:endParaRPr lang="ru-RU" sz="3600" b="1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522</TotalTime>
  <Words>290</Words>
  <Application>Microsoft Office PowerPoint</Application>
  <PresentationFormat>Экран (4:3)</PresentationFormat>
  <Paragraphs>92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                                      </vt:lpstr>
      <vt:lpstr>От словосочетания - слитно</vt:lpstr>
      <vt:lpstr>От сочетания равноправных слов- через дефис</vt:lpstr>
      <vt:lpstr>От чего зависит слитное и дефисное написание сложных прилагательных? </vt:lpstr>
      <vt:lpstr>Выучите правило в учебнике! </vt:lpstr>
      <vt:lpstr>Объясните написание прилагательных</vt:lpstr>
      <vt:lpstr>Слайд 7</vt:lpstr>
      <vt:lpstr>Выполните взаимопроверку.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rus-yz</cp:lastModifiedBy>
  <cp:revision>60</cp:revision>
  <dcterms:modified xsi:type="dcterms:W3CDTF">2021-02-16T05:59:20Z</dcterms:modified>
</cp:coreProperties>
</file>