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8" r:id="rId3"/>
    <p:sldId id="260" r:id="rId4"/>
    <p:sldId id="262" r:id="rId5"/>
    <p:sldId id="264" r:id="rId6"/>
    <p:sldId id="266" r:id="rId7"/>
    <p:sldId id="271" r:id="rId8"/>
    <p:sldId id="273" r:id="rId9"/>
    <p:sldId id="274" r:id="rId10"/>
    <p:sldId id="275" r:id="rId11"/>
    <p:sldId id="277" r:id="rId12"/>
    <p:sldId id="279" r:id="rId13"/>
    <p:sldId id="281" r:id="rId14"/>
    <p:sldId id="283" r:id="rId15"/>
    <p:sldId id="285" r:id="rId16"/>
    <p:sldId id="293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cs typeface="+mn-cs"/>
              </a:defRPr>
            </a:lvl1pPr>
          </a:lstStyle>
          <a:p>
            <a:pPr>
              <a:defRPr/>
            </a:pPr>
            <a:fld id="{B56D1AAB-C015-4E2D-B66C-8A27EB148D47}" type="datetimeFigureOut">
              <a:rPr lang="ru-RU"/>
              <a:pPr>
                <a:defRPr/>
              </a:pPr>
              <a:t>21.05.2020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cs typeface="+mn-cs"/>
              </a:defRPr>
            </a:lvl1pPr>
          </a:lstStyle>
          <a:p>
            <a:pPr>
              <a:defRPr/>
            </a:pPr>
            <a:fld id="{A9853FDD-7688-4C20-9670-016198D649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457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D6500D7-A5A8-4EAE-A51E-441976113ECC}" type="slidenum">
              <a:rPr lang="ru-RU">
                <a:cs typeface="Arial" charset="0"/>
              </a:rPr>
              <a:pPr/>
              <a:t>10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C1C0BB-5A59-452C-BB44-07B443973761}" type="datetimeFigureOut">
              <a:rPr lang="ru-RU"/>
              <a:pPr>
                <a:defRPr/>
              </a:pPr>
              <a:t>21.05.2020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B78724-99C4-4AD3-ADC6-0222705D18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167EB-AF3B-4921-9DB7-B6D0331294E0}" type="datetimeFigureOut">
              <a:rPr lang="ru-RU"/>
              <a:pPr>
                <a:defRPr/>
              </a:pPr>
              <a:t>21.05.2020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3FEDB1-11E2-45B0-A1ED-3A8E120744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4E61B8-67D0-4EE4-AE66-2C11CB54267D}" type="datetimeFigureOut">
              <a:rPr lang="ru-RU"/>
              <a:pPr>
                <a:defRPr/>
              </a:pPr>
              <a:t>21.05.2020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403BE-2ABF-4BA2-8C9E-270DB9E1F5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816C9B-5998-474B-93DE-332FB2571DC8}" type="datetimeFigureOut">
              <a:rPr lang="ru-RU"/>
              <a:pPr>
                <a:defRPr/>
              </a:pPr>
              <a:t>21.05.2020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789C75-24C6-4BE6-BBF8-F8B741D409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FB36F5-DDC7-4BAB-8770-618088998A63}" type="datetimeFigureOut">
              <a:rPr lang="ru-RU"/>
              <a:pPr>
                <a:defRPr/>
              </a:pPr>
              <a:t>21.05.2020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03B370-1C81-4342-A0AF-C155D639DD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68827-C0C1-4E6A-A404-C7AA9FC15E64}" type="datetimeFigureOut">
              <a:rPr lang="ru-RU"/>
              <a:pPr>
                <a:defRPr/>
              </a:pPr>
              <a:t>21.05.2020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E3AD1-C42A-447D-A51D-9468D5A0D7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6B5C90-E468-4699-AFF7-9C3009EC9AA5}" type="datetimeFigureOut">
              <a:rPr lang="ru-RU"/>
              <a:pPr>
                <a:defRPr/>
              </a:pPr>
              <a:t>21.05.2020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53EC3-9B01-4105-B8EC-9BC1017621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D993C-8CB5-49B9-9773-69E4362C5059}" type="datetimeFigureOut">
              <a:rPr lang="ru-RU"/>
              <a:pPr>
                <a:defRPr/>
              </a:pPr>
              <a:t>21.05.2020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9CD410-F558-439F-B04F-90DDDD65D5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C5A09D-1122-47EC-B1BC-1782716A16C9}" type="datetimeFigureOut">
              <a:rPr lang="ru-RU"/>
              <a:pPr>
                <a:defRPr/>
              </a:pPr>
              <a:t>21.05.2020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D297E1-1C9C-45E2-BCF2-83DC0D0753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14A177-AB1A-4671-871B-3B2ED61834E0}" type="datetimeFigureOut">
              <a:rPr lang="ru-RU"/>
              <a:pPr>
                <a:defRPr/>
              </a:pPr>
              <a:t>21.05.2020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B5AA8-549B-4810-AF4E-F341DE235C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1BD63-067F-4C89-B7BD-3CB01CCC12D0}" type="datetimeFigureOut">
              <a:rPr lang="ru-RU"/>
              <a:pPr>
                <a:defRPr/>
              </a:pPr>
              <a:t>21.05.2020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66CAF7-7EE2-4987-95BA-927D37BEFD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B95A681-A2D1-440C-9E58-88E5E685BB89}" type="datetimeFigureOut">
              <a:rPr lang="ru-RU"/>
              <a:pPr>
                <a:defRPr/>
              </a:pPr>
              <a:t>21.05.2020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12E3BE5-AE7B-40CD-97D3-14E667A8B8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images.yandex.ru/yandsearch?img_url=http://www.crimea.com/~asi/images/cloud09.jpg&amp;iorient=&amp;ih=&amp;icolor=&amp;p=2&amp;site=&amp;text=%D0%BA%D0%B0%D1%80%D1%82%D0%B8%D0%BD%D0%BA%D0%B8:%20%D1%82%D1%83%D1%87%D0%B8,%20%D0%BD%D0%B0%D0%BF%D0%B8%D1%82%D0%B0%D0%BD%D0%BD%D1%8B%D0%B5%20%D0%B2%D0%BB%D0%B0%D0%B3%D0%BE%D0%B9%20%D0%B2%D0%B8%D1%81%D1%8F%D1%82%20%D0%BD%D0%B0%D0%B4%20%D0%B7%D0%B5%D0%BC%D0%BB%D0%B5%D0%B9&amp;iw=&amp;wp=&amp;pos=63&amp;recent=&amp;type=&amp;isize=&amp;rpt=simage&amp;itype=&amp;nojs=1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pics.livejournal.com/pat_cholman/pic/00002cwk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ctrTitle"/>
          </p:nvPr>
        </p:nvSpPr>
        <p:spPr>
          <a:xfrm>
            <a:off x="685800" y="620713"/>
            <a:ext cx="7772400" cy="2160587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1433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388" y="2565400"/>
            <a:ext cx="8785225" cy="2663825"/>
          </a:xfrm>
        </p:spPr>
        <p:txBody>
          <a:bodyPr/>
          <a:lstStyle/>
          <a:p>
            <a:pPr algn="l"/>
            <a:r>
              <a:rPr lang="ru-RU" sz="3600" i="1" smtClean="0">
                <a:solidFill>
                  <a:srgbClr val="002060"/>
                </a:solidFill>
              </a:rPr>
              <a:t>Словосочетание как единица  синтаксиса</a:t>
            </a:r>
          </a:p>
          <a:p>
            <a:endParaRPr lang="ru-RU" i="1" smtClean="0">
              <a:solidFill>
                <a:srgbClr val="002060"/>
              </a:solidFill>
            </a:endParaRPr>
          </a:p>
          <a:p>
            <a:r>
              <a:rPr lang="ru-RU" i="1" smtClean="0">
                <a:solidFill>
                  <a:srgbClr val="00B050"/>
                </a:solidFill>
              </a:rPr>
              <a:t>Урок русского языка в 6 классе</a:t>
            </a:r>
          </a:p>
          <a:p>
            <a:endParaRPr lang="ru-RU" i="1" smtClean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1700808"/>
            <a:ext cx="7444858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cs"/>
              </a:rPr>
              <a:t>Синтаксис и пунктуация</a:t>
            </a:r>
          </a:p>
        </p:txBody>
      </p:sp>
      <p:pic>
        <p:nvPicPr>
          <p:cNvPr id="14340" name="Рисунок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88913"/>
            <a:ext cx="1917700" cy="15843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4341" name="Рисунок 1" descr="Анимашки Цвет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5600" y="4652963"/>
            <a:ext cx="3392488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idx="1"/>
          </p:nvPr>
        </p:nvSpPr>
        <p:spPr>
          <a:xfrm>
            <a:off x="0" y="1000125"/>
            <a:ext cx="9144000" cy="5857875"/>
          </a:xfrm>
        </p:spPr>
        <p:txBody>
          <a:bodyPr>
            <a:noAutofit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▪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сочетание 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подлежащего и сказуемого </a:t>
            </a:r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☀</a:t>
            </a:r>
            <a:r>
              <a:rPr lang="ru-RU" sz="28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светит солнце, </a:t>
            </a:r>
          </a:p>
          <a:p>
            <a:pPr marL="274320" indent="-274320" fontAlgn="auto">
              <a:spcBef>
                <a:spcPts val="420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▪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сочетание 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однородных членов </a:t>
            </a:r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☀</a:t>
            </a: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цветы </a:t>
            </a:r>
            <a:r>
              <a:rPr lang="ru-RU" sz="28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28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травы, </a:t>
            </a:r>
          </a:p>
          <a:p>
            <a:pPr marL="274320" indent="-274320" fontAlgn="auto">
              <a:spcBef>
                <a:spcPts val="420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▪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сочетание 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предлога и слова </a:t>
            </a:r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74320" indent="-274320" fontAlgn="auto">
              <a:spcAft>
                <a:spcPts val="360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☀</a:t>
            </a:r>
            <a:r>
              <a:rPr lang="ru-RU" sz="28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колодца</a:t>
            </a:r>
            <a:endParaRPr lang="ru-RU" sz="2800" b="1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74320" indent="457200" algn="just" fontAlgn="auto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Словосочетание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является элементарной единицей синтаксиса, служащей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«строительным материалом» 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для предложения. 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3925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Не является словосочетанием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857375"/>
          </a:xfrm>
        </p:spPr>
        <p:txBody>
          <a:bodyPr>
            <a:normAutofit/>
          </a:bodyPr>
          <a:lstStyle/>
          <a:p>
            <a:pPr indent="457200" algn="just" fontAlgn="auto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/>
                <a:cs typeface="Arial" pitchFamily="34" charset="0"/>
              </a:rPr>
              <a:t>▪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Словосочетание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не выражает и не сообщает мысль, а выполняет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номинативную функцию,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т.е. служит распространенным названием.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 </a:t>
            </a:r>
            <a:b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</a:br>
            <a:r>
              <a:rPr lang="ru-RU" sz="2800" b="1" cap="all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З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адание</a:t>
            </a:r>
            <a:r>
              <a:rPr lang="ru-RU" sz="2800" b="1" cap="all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: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определите, что обозначают словосочетания. </a:t>
            </a:r>
          </a:p>
        </p:txBody>
      </p:sp>
      <p:graphicFrame>
        <p:nvGraphicFramePr>
          <p:cNvPr id="36891" name="Group 27"/>
          <p:cNvGraphicFramePr>
            <a:graphicFrameLocks noGrp="1"/>
          </p:cNvGraphicFramePr>
          <p:nvPr>
            <p:ph idx="1"/>
          </p:nvPr>
        </p:nvGraphicFramePr>
        <p:xfrm>
          <a:off x="0" y="2286000"/>
          <a:ext cx="9144000" cy="2288910"/>
        </p:xfrm>
        <a:graphic>
          <a:graphicData uri="http://schemas.openxmlformats.org/drawingml/2006/table">
            <a:tbl>
              <a:tblPr/>
              <a:tblGrid>
                <a:gridCol w="2952185"/>
                <a:gridCol w="3095054"/>
                <a:gridCol w="3096761"/>
              </a:tblGrid>
              <a:tr h="12144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Предмет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и его признак</a:t>
                      </a:r>
                    </a:p>
                  </a:txBody>
                  <a:tcPr marL="82292" marR="82292" marT="45682" marB="4568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Действие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и его признак</a:t>
                      </a:r>
                    </a:p>
                  </a:txBody>
                  <a:tcPr marL="82292" marR="82292" marT="45682" marB="4568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Действие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и объект действия</a:t>
                      </a:r>
                    </a:p>
                  </a:txBody>
                  <a:tcPr marL="82292" marR="82292" marT="45682" marB="4568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44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</a:endParaRPr>
                    </a:p>
                  </a:txBody>
                  <a:tcPr marL="82292" marR="82292" marT="45682" marB="4568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</a:endParaRPr>
                    </a:p>
                  </a:txBody>
                  <a:tcPr marL="82292" marR="82292" marT="45682" marB="4568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</a:endParaRPr>
                    </a:p>
                  </a:txBody>
                  <a:tcPr marL="82292" marR="82292" marT="45682" marB="4568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243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5000625"/>
            <a:ext cx="9144000" cy="1857375"/>
          </a:xfrm>
        </p:spPr>
        <p:txBody>
          <a:bodyPr>
            <a:normAutofit lnSpcReduction="10000"/>
          </a:bodyPr>
          <a:lstStyle/>
          <a:p>
            <a:pPr marL="0" indent="274320" algn="just" fontAlgn="auto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b="1" i="1" dirty="0" smtClean="0">
                <a:solidFill>
                  <a:srgbClr val="002060"/>
                </a:solidFill>
                <a:cs typeface="Arial" pitchFamily="34" charset="0"/>
              </a:rPr>
              <a:t>Зимний вечер, говорить по-русски, собирать грибы, хрустящий снег, спокойно спать, читать книги, капризная девочка, радостно смеяться, встретиться с сестрой.</a:t>
            </a:r>
          </a:p>
          <a:p>
            <a:pPr marL="274320" indent="-274320" algn="just" fontAlgn="auto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sz="3600" b="1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715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Типы словосочетаний</a:t>
            </a:r>
            <a:endParaRPr lang="ru-RU" sz="3600" dirty="0">
              <a:latin typeface="+mn-lt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714375"/>
          <a:ext cx="9144000" cy="585791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857488"/>
                <a:gridCol w="3357586"/>
                <a:gridCol w="2928926"/>
              </a:tblGrid>
              <a:tr h="144138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Типы словосочетаний 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Способ выражения главного компонента 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Примеры 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165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Именные</a:t>
                      </a:r>
                      <a:endParaRPr lang="ru-RU" sz="2800" b="1" dirty="0" smtClean="0">
                        <a:solidFill>
                          <a:srgbClr val="00B050"/>
                        </a:solidFill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·</a:t>
                      </a: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им. существительное,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·</a:t>
                      </a: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им. прилагательное,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·</a:t>
                      </a: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им. числительное,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·</a:t>
                      </a: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местоимение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· </a:t>
                      </a: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душистый цветок,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·</a:t>
                      </a: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всеми любимый,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·</a:t>
                      </a: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две подруги,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· </a:t>
                      </a: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что-то смешное</a:t>
                      </a:r>
                      <a:endParaRPr kumimoji="0" lang="ru-RU" sz="2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6350" y="-6350"/>
            <a:ext cx="9156700" cy="768350"/>
          </a:xfrm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785813"/>
          <a:ext cx="9144000" cy="600081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43240"/>
                <a:gridCol w="3071834"/>
                <a:gridCol w="2928926"/>
              </a:tblGrid>
              <a:tr h="1736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Типы словосочетаний 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Способ выражения главного компонента 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Примеры 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43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Глагольные</a:t>
                      </a: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Arial Unicode MS" pitchFamily="34" charset="-128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·</a:t>
                      </a: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формы глагола 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·</a:t>
                      </a: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приехал поздно,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·</a:t>
                      </a: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подарить сестре,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2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·</a:t>
                      </a: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построенный по проекту </a:t>
                      </a:r>
                      <a:endParaRPr kumimoji="0" lang="ru-RU" sz="2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715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Типы словосочетаний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714375"/>
          <a:ext cx="9144000" cy="607224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48000"/>
                <a:gridCol w="3048000"/>
                <a:gridCol w="3048000"/>
              </a:tblGrid>
              <a:tr h="19141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Типы словосочетаний 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Unicode MS" pitchFamily="34" charset="-128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Способ выражения главного компонента 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Unicode MS" pitchFamily="34" charset="-128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Примеры 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Unicode MS" pitchFamily="34" charset="-128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81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Наречные</a:t>
                      </a: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ea typeface="Arial Unicode MS" pitchFamily="34" charset="-128"/>
                        <a:cs typeface="Arial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· </a:t>
                      </a: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наречие 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·</a:t>
                      </a: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по-матерински ласково,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· </a:t>
                      </a: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недалеко от озера,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· </a:t>
                      </a: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чрезвычайно опасно </a:t>
                      </a:r>
                      <a:endParaRPr kumimoji="0" lang="ru-RU" sz="2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28688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     </a:t>
            </a:r>
            <a:r>
              <a:rPr lang="ru-RU" sz="3200" b="1" cap="all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З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адание</a:t>
            </a:r>
            <a:r>
              <a:rPr lang="ru-RU" sz="3200" b="1" cap="all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: </a:t>
            </a:r>
            <a:br>
              <a:rPr lang="ru-RU" sz="3200" b="1" cap="all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</a:b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составьте   словосочетания из данных слов.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idx="1"/>
          </p:nvPr>
        </p:nvSpPr>
        <p:spPr>
          <a:xfrm>
            <a:off x="0" y="1285875"/>
            <a:ext cx="9144000" cy="5572125"/>
          </a:xfrm>
        </p:spPr>
        <p:txBody>
          <a:bodyPr>
            <a:normAutofit/>
          </a:bodyPr>
          <a:lstStyle/>
          <a:p>
            <a:pPr marL="274320" indent="-27432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1</a:t>
            </a:r>
            <a:r>
              <a:rPr lang="ru-RU" sz="27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) глубокий, озеро;</a:t>
            </a:r>
          </a:p>
          <a:p>
            <a:pPr marL="274320" indent="-27432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7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2) встать, стол;</a:t>
            </a:r>
          </a:p>
          <a:p>
            <a:pPr marL="274320" indent="-27432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7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3) мой, книга;</a:t>
            </a:r>
          </a:p>
          <a:p>
            <a:pPr marL="274320" indent="-27432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7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4) очень, веселый;</a:t>
            </a:r>
          </a:p>
          <a:p>
            <a:pPr marL="274320" indent="-27432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7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5) гулять, парк;</a:t>
            </a:r>
          </a:p>
          <a:p>
            <a:pPr marL="274320" indent="-27432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7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6) встретиться, друзья;</a:t>
            </a:r>
          </a:p>
          <a:p>
            <a:pPr marL="274320" indent="-27432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7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7) смеяться, весело;</a:t>
            </a:r>
          </a:p>
          <a:p>
            <a:pPr marL="274320" indent="-27432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7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8) лепесток, роза;</a:t>
            </a:r>
          </a:p>
          <a:p>
            <a:pPr marL="274320" indent="-27432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7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9) всматриваться, пристально;</a:t>
            </a:r>
          </a:p>
          <a:p>
            <a:pPr marL="274320" indent="-27432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7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10) лежать, трава;</a:t>
            </a:r>
          </a:p>
          <a:p>
            <a:pPr marL="274320" indent="-27432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7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11) фонтан, брызги;</a:t>
            </a:r>
          </a:p>
          <a:p>
            <a:pPr marL="274320" indent="-27432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7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12) недалеко, поляна</a:t>
            </a:r>
            <a:r>
              <a:rPr lang="ru-RU" sz="27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;</a:t>
            </a:r>
            <a:endParaRPr lang="ru-RU" sz="27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pic>
        <p:nvPicPr>
          <p:cNvPr id="30723" name="Рисунок 7" descr="http://cs316721.vk.me/v316721273/3d3f/-U64aIEkqk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2492375"/>
            <a:ext cx="2736850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Изучите §83.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Выполните упражнение 739, 740 з.1</a:t>
            </a:r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4" name="Rectangle 22"/>
          <p:cNvSpPr>
            <a:spLocks noGrp="1" noChangeArrowheads="1"/>
          </p:cNvSpPr>
          <p:nvPr>
            <p:ph type="title"/>
          </p:nvPr>
        </p:nvSpPr>
        <p:spPr>
          <a:xfrm>
            <a:off x="0" y="188913"/>
            <a:ext cx="9144000" cy="923925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Синтаксис </a:t>
            </a:r>
          </a:p>
        </p:txBody>
      </p:sp>
      <p:sp>
        <p:nvSpPr>
          <p:cNvPr id="8215" name="Rectangle 23"/>
          <p:cNvSpPr>
            <a:spLocks noGrp="1" noChangeArrowheads="1"/>
          </p:cNvSpPr>
          <p:nvPr>
            <p:ph idx="1"/>
          </p:nvPr>
        </p:nvSpPr>
        <p:spPr>
          <a:xfrm>
            <a:off x="0" y="1285875"/>
            <a:ext cx="9144000" cy="5572125"/>
          </a:xfrm>
        </p:spPr>
        <p:txBody>
          <a:bodyPr>
            <a:normAutofit/>
          </a:bodyPr>
          <a:lstStyle/>
          <a:p>
            <a:pPr marL="274320" indent="-274320" algn="ctr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(от греч. </a:t>
            </a:r>
            <a:r>
              <a:rPr lang="en-US" sz="36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syntaxis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</a:t>
            </a:r>
            <a:b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</a:b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– «порядок», «построение», «составление») – раздел науки о языке, </a:t>
            </a:r>
          </a:p>
          <a:p>
            <a:pPr marL="274320" indent="-274320" algn="ctr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в котором изучаются основные </a:t>
            </a: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синтаксические единицы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/>
            </a:r>
            <a:b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</a:br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(словосочетание, предложение) </a:t>
            </a:r>
            <a:b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</a:b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и их функции. </a:t>
            </a:r>
          </a:p>
          <a:p>
            <a:pPr marL="274320" indent="-274320" algn="ctr" fontAlgn="auto">
              <a:lnSpc>
                <a:spcPct val="80000"/>
              </a:lnSpc>
              <a:spcBef>
                <a:spcPts val="180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Основные единицы синтаксиса: 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единицы</a:t>
            </a:r>
            <a:r>
              <a:rPr lang="ru-RU" sz="3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неравнозначные</a:t>
            </a:r>
            <a:endParaRPr lang="ru-RU" sz="36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274320" indent="-274320" algn="ctr" fontAlgn="auto">
              <a:lnSpc>
                <a:spcPct val="80000"/>
              </a:lnSpc>
              <a:spcBef>
                <a:spcPts val="480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Словосочетание    Предложение      Текст</a:t>
            </a: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</a:t>
            </a:r>
            <a:endParaRPr lang="ru-RU" sz="36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1714500" y="5572125"/>
            <a:ext cx="484188" cy="4286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5643563" y="5572125"/>
            <a:ext cx="484187" cy="4286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8001000" y="5500688"/>
            <a:ext cx="484188" cy="5000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4143375" y="857250"/>
            <a:ext cx="484188" cy="3571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2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2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2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2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1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http://im5-tub-ru.yandex.net/i?id=77456820-09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350" y="2992438"/>
            <a:ext cx="9156700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785813"/>
            <a:ext cx="9144000" cy="6072187"/>
          </a:xfrm>
        </p:spPr>
        <p:txBody>
          <a:bodyPr>
            <a:normAutofit/>
          </a:bodyPr>
          <a:lstStyle/>
          <a:p>
            <a:pPr marL="274320" indent="-274320"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Предложение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– </a:t>
            </a:r>
          </a:p>
          <a:p>
            <a:pPr marL="274320" indent="-274320"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синтаксическая единица, служащая средством общения, </a:t>
            </a:r>
          </a:p>
          <a:p>
            <a:pPr marL="274320" indent="-274320"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единица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коммуникативная.</a:t>
            </a:r>
          </a:p>
          <a:p>
            <a:pPr marL="274320" indent="-274320"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Например:</a:t>
            </a:r>
          </a:p>
          <a:p>
            <a:pPr marL="274320" indent="457200"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36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Тяжелые </a:t>
            </a:r>
            <a:r>
              <a:rPr lang="ru-RU" sz="36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тучи, напитанные холодной влагой, висят над </a:t>
            </a:r>
            <a:r>
              <a:rPr lang="ru-RU" sz="36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землей.</a:t>
            </a:r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</a:t>
            </a:r>
          </a:p>
          <a:p>
            <a:pPr marL="274320" indent="-274320"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							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(К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. Паустовский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)</a:t>
            </a:r>
          </a:p>
          <a:p>
            <a:pPr marL="274320" indent="-274320"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Синтаксис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всегда изучается вместе с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пунктуацией.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42938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Главная единица </a:t>
            </a:r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синтаксиса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5" descr="http://www.wiki.vladimir.i-edu.ru/images/a/a5/Sign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4492625"/>
            <a:ext cx="3797300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6" name="Rectangle 6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42938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Пунктуация</a:t>
            </a:r>
          </a:p>
        </p:txBody>
      </p:sp>
      <p:sp>
        <p:nvSpPr>
          <p:cNvPr id="25607" name="Rectangle 7"/>
          <p:cNvSpPr>
            <a:spLocks noGrp="1" noChangeArrowheads="1"/>
          </p:cNvSpPr>
          <p:nvPr>
            <p:ph idx="1"/>
          </p:nvPr>
        </p:nvSpPr>
        <p:spPr>
          <a:xfrm>
            <a:off x="0" y="1000125"/>
            <a:ext cx="9144000" cy="5857875"/>
          </a:xfrm>
        </p:spPr>
        <p:txBody>
          <a:bodyPr>
            <a:normAutofit/>
          </a:bodyPr>
          <a:lstStyle/>
          <a:p>
            <a:pPr marL="274320" indent="-274320" algn="ctr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(от лат. </a:t>
            </a:r>
            <a:r>
              <a:rPr lang="en-US" sz="36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punktum</a:t>
            </a:r>
            <a:r>
              <a:rPr lang="en-US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– точка) – </a:t>
            </a:r>
          </a:p>
          <a:p>
            <a:pPr marL="274320" indent="-274320" algn="ctr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система правил </a:t>
            </a:r>
            <a:b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</a:b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постановки знаков препинания 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(препинание – остановка, перерыв) </a:t>
            </a:r>
            <a:b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</a:b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– это знаки, которые ставятся между словами и группами слов в письменной речи.</a:t>
            </a:r>
          </a:p>
          <a:p>
            <a:pPr marL="274320" indent="-274320" algn="ctr" fontAlgn="auto">
              <a:lnSpc>
                <a:spcPct val="80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Казнить нельзя помиловать ?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7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847850"/>
          </a:xfrm>
        </p:spPr>
        <p:txBody>
          <a:bodyPr>
            <a:norm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«Знаки препинания –</a:t>
            </a:r>
            <a:br>
              <a:rPr lang="ru-RU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</a:br>
            <a:r>
              <a:rPr lang="ru-RU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 		</a:t>
            </a:r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ноты</a:t>
            </a:r>
            <a:r>
              <a:rPr lang="ru-RU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 при чтении</a:t>
            </a:r>
            <a:r>
              <a:rPr lang="ru-RU" sz="32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»</a:t>
            </a:r>
            <a:br>
              <a:rPr lang="ru-RU" sz="32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</a:br>
            <a:r>
              <a:rPr lang="ru-RU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					А.П</a:t>
            </a:r>
            <a:r>
              <a:rPr lang="ru-RU" sz="32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. </a:t>
            </a:r>
            <a:r>
              <a:rPr lang="ru-RU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Чехов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>
          <a:xfrm>
            <a:off x="0" y="2276475"/>
            <a:ext cx="9144000" cy="4581525"/>
          </a:xfrm>
        </p:spPr>
        <p:txBody>
          <a:bodyPr>
            <a:normAutofit fontScale="92500" lnSpcReduction="20000"/>
          </a:bodyPr>
          <a:lstStyle/>
          <a:p>
            <a:pPr marL="274320" indent="457200" algn="ctr" fontAlgn="auto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/>
                <a:cs typeface="Arial" pitchFamily="34" charset="0"/>
              </a:rPr>
              <a:t>▪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Знаки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препинания служат важным средством оформления письменной речи, </a:t>
            </a: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274320" indent="457200" algn="ctr" fontAlgn="auto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так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как при их помощи происходит ее членение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. </a:t>
            </a:r>
          </a:p>
          <a:p>
            <a:pPr marL="274320" indent="457200" algn="ctr" fontAlgn="auto">
              <a:spcBef>
                <a:spcPts val="240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274320" indent="457200" algn="ctr" fontAlgn="auto">
              <a:spcBef>
                <a:spcPts val="240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Текст </a:t>
            </a:r>
          </a:p>
          <a:p>
            <a:pPr marL="274320" indent="-274320" algn="ctr" fontAlgn="auto">
              <a:spcBef>
                <a:spcPts val="420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группа предложений, </a:t>
            </a:r>
          </a:p>
          <a:p>
            <a:pPr marL="274320" indent="-274320"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определенным образом связанных, </a:t>
            </a:r>
          </a:p>
          <a:p>
            <a:pPr marL="274320" indent="-274320"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тематически и логически объединенных.</a:t>
            </a:r>
          </a:p>
          <a:p>
            <a:pPr marL="274320" indent="457200" algn="just" fontAlgn="auto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b="1" dirty="0" smtClean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4643438" y="3429000"/>
            <a:ext cx="485775" cy="9366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  <a:p>
            <a:pPr algn="ctr">
              <a:defRPr/>
            </a:pPr>
            <a:endParaRPr lang="ru-RU" dirty="0"/>
          </a:p>
          <a:p>
            <a:pPr algn="ctr">
              <a:defRPr/>
            </a:pPr>
            <a:endParaRPr lang="ru-RU" dirty="0"/>
          </a:p>
        </p:txBody>
      </p:sp>
      <p:pic>
        <p:nvPicPr>
          <p:cNvPr id="18436" name="Picture 2" descr="http://pics.livejournal.com/pat_cholman/pic/00002cwk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025" y="0"/>
            <a:ext cx="2339975" cy="239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981075"/>
            <a:ext cx="8229600" cy="1143000"/>
          </a:xfrm>
        </p:spPr>
        <p:txBody>
          <a:bodyPr/>
          <a:lstStyle/>
          <a:p>
            <a:pPr>
              <a:tabLst>
                <a:tab pos="4043363" algn="l"/>
              </a:tabLst>
            </a:pPr>
            <a:r>
              <a:rPr lang="ru-RU" sz="3600" b="1" smtClean="0">
                <a:solidFill>
                  <a:srgbClr val="C00000"/>
                </a:solidFill>
              </a:rPr>
              <a:t>Попробуйте  сложить  из  данных слов предложение.  Запишите  и подчеркните  грамматическую  основу.  </a:t>
            </a:r>
          </a:p>
        </p:txBody>
      </p:sp>
      <p:sp>
        <p:nvSpPr>
          <p:cNvPr id="194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2420938"/>
            <a:ext cx="8229600" cy="4437062"/>
          </a:xfrm>
        </p:spPr>
        <p:txBody>
          <a:bodyPr/>
          <a:lstStyle/>
          <a:p>
            <a:r>
              <a:rPr lang="ru-RU" smtClean="0"/>
              <a:t> </a:t>
            </a:r>
            <a:r>
              <a:rPr lang="ru-RU" sz="4400" i="1" smtClean="0">
                <a:solidFill>
                  <a:srgbClr val="00B050"/>
                </a:solidFill>
              </a:rPr>
              <a:t>За, огромное, солнце, горизонт, и, лучами, освещало, верхушку, садилось, высокого, косыми, дуба.</a:t>
            </a:r>
          </a:p>
          <a:p>
            <a:pPr>
              <a:buFont typeface="Arial" charset="0"/>
              <a:buNone/>
            </a:pPr>
            <a:endParaRPr lang="ru-RU" smtClean="0"/>
          </a:p>
        </p:txBody>
      </p:sp>
      <p:pic>
        <p:nvPicPr>
          <p:cNvPr id="19459" name="Рисунок 8" descr="http://www.jums.ac.ir/_DouranPortal/images/EDC/23671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7763" y="4724400"/>
            <a:ext cx="230505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935163"/>
            <a:ext cx="9144000" cy="4922837"/>
          </a:xfrm>
        </p:spPr>
        <p:txBody>
          <a:bodyPr>
            <a:normAutofit/>
          </a:bodyPr>
          <a:lstStyle/>
          <a:p>
            <a:pPr marL="274320" indent="-274320" algn="ctr" fontAlgn="auto">
              <a:spcBef>
                <a:spcPts val="300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3600" b="1" cap="all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словосочетание: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74320" indent="-274320" algn="ctr" fontAlgn="auto">
              <a:spcBef>
                <a:spcPts val="300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b="1" i="1" cap="all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весело</a:t>
            </a:r>
            <a:r>
              <a:rPr lang="ru-RU" b="1" i="1" cap="all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</a:t>
            </a:r>
            <a:r>
              <a:rPr lang="ru-RU" b="1" i="1" cap="all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смеяться	 		</a:t>
            </a:r>
            <a:r>
              <a:rPr lang="ru-RU" b="1" i="1" cap="all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Песчаный </a:t>
            </a:r>
            <a:r>
              <a:rPr lang="ru-RU" b="1" i="1" cap="all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берег</a:t>
            </a:r>
            <a:endParaRPr lang="ru-RU" sz="2400" b="1" i="1" cap="all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274320" indent="-274320" algn="ctr" fontAlgn="auto">
              <a:spcBef>
                <a:spcPts val="300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b="1" i="1" cap="all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наедине </a:t>
            </a:r>
            <a:r>
              <a:rPr lang="ru-RU" b="1" i="1" cap="all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с </a:t>
            </a:r>
            <a:r>
              <a:rPr lang="ru-RU" b="1" i="1" cap="all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другом</a:t>
            </a:r>
          </a:p>
          <a:p>
            <a:pPr marL="274320" indent="-274320" algn="ctr" fontAlgn="auto">
              <a:spcBef>
                <a:spcPts val="300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i="1" cap="all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					</a:t>
            </a:r>
            <a:r>
              <a:rPr lang="ru-RU" b="1" i="1" cap="all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домик </a:t>
            </a:r>
            <a:r>
              <a:rPr lang="ru-RU" b="1" i="1" cap="all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с палисадником</a:t>
            </a:r>
          </a:p>
          <a:p>
            <a:pPr marL="274320" indent="-274320" fontAlgn="auto">
              <a:spcBef>
                <a:spcPts val="300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b="1" i="1" cap="all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сказочно</a:t>
            </a:r>
            <a:r>
              <a:rPr lang="ru-RU" b="1" i="1" cap="all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</a:t>
            </a:r>
            <a:r>
              <a:rPr lang="ru-RU" b="1" i="1" cap="all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красивый </a:t>
            </a:r>
            <a:endParaRPr lang="ru-RU" b="1" i="1" cap="all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31888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Синтаксическая единица,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рассматриваемая</a:t>
            </a:r>
            <a:b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</a:b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как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один из компонентов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предложения</a:t>
            </a: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pitchFamily="34" charset="0"/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4143375" y="1143000"/>
            <a:ext cx="484188" cy="5000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smtClean="0"/>
              <a:t/>
            </a:r>
            <a:br>
              <a:rPr lang="ru-RU" sz="5400" smtClean="0"/>
            </a:br>
            <a:r>
              <a:rPr lang="ru-RU" sz="5400" smtClean="0"/>
              <a:t/>
            </a:r>
            <a:br>
              <a:rPr lang="ru-RU" sz="5400" smtClean="0"/>
            </a:br>
            <a:r>
              <a:rPr lang="ru-RU" sz="5400" smtClean="0"/>
              <a:t/>
            </a:r>
            <a:br>
              <a:rPr lang="ru-RU" sz="5400" smtClean="0"/>
            </a:br>
            <a:r>
              <a:rPr lang="ru-RU" sz="5400" smtClean="0"/>
              <a:t/>
            </a:r>
            <a:br>
              <a:rPr lang="ru-RU" sz="5400" smtClean="0"/>
            </a:br>
            <a:r>
              <a:rPr lang="ru-RU" sz="5400" smtClean="0"/>
              <a:t/>
            </a:r>
            <a:br>
              <a:rPr lang="ru-RU" sz="5400" smtClean="0"/>
            </a:br>
            <a:r>
              <a:rPr lang="ru-RU" sz="5400" smtClean="0"/>
              <a:t/>
            </a:r>
            <a:br>
              <a:rPr lang="ru-RU" sz="5400" smtClean="0"/>
            </a:br>
            <a:r>
              <a:rPr lang="ru-RU" sz="5400" smtClean="0"/>
              <a:t/>
            </a:r>
            <a:br>
              <a:rPr lang="ru-RU" sz="5400" smtClean="0"/>
            </a:br>
            <a:r>
              <a:rPr lang="ru-RU" sz="5400" smtClean="0"/>
              <a:t/>
            </a:r>
            <a:br>
              <a:rPr lang="ru-RU" sz="5400" smtClean="0"/>
            </a:br>
            <a:r>
              <a:rPr lang="ru-RU" sz="5400" smtClean="0"/>
              <a:t/>
            </a:r>
            <a:br>
              <a:rPr lang="ru-RU" sz="5400" smtClean="0"/>
            </a:br>
            <a:r>
              <a:rPr lang="ru-RU" sz="5400" smtClean="0"/>
              <a:t/>
            </a:r>
            <a:br>
              <a:rPr lang="ru-RU" sz="5400" smtClean="0"/>
            </a:br>
            <a:r>
              <a:rPr lang="ru-RU" sz="5400" smtClean="0"/>
              <a:t/>
            </a:r>
            <a:br>
              <a:rPr lang="ru-RU" sz="5400" smtClean="0"/>
            </a:br>
            <a:r>
              <a:rPr lang="ru-RU" sz="5400" smtClean="0"/>
              <a:t/>
            </a:r>
            <a:br>
              <a:rPr lang="ru-RU" sz="5400" smtClean="0"/>
            </a:br>
            <a:r>
              <a:rPr lang="ru-RU" sz="5400" smtClean="0"/>
              <a:t/>
            </a:r>
            <a:br>
              <a:rPr lang="ru-RU" sz="5400" smtClean="0"/>
            </a:br>
            <a:r>
              <a:rPr lang="ru-RU" sz="5400" smtClean="0"/>
              <a:t/>
            </a:r>
            <a:br>
              <a:rPr lang="ru-RU" sz="5400" smtClean="0"/>
            </a:br>
            <a:r>
              <a:rPr lang="ru-RU" sz="5400" smtClean="0"/>
              <a:t/>
            </a:r>
            <a:br>
              <a:rPr lang="ru-RU" sz="5400" smtClean="0"/>
            </a:br>
            <a:r>
              <a:rPr lang="ru-RU" sz="5400" smtClean="0"/>
              <a:t/>
            </a:r>
            <a:br>
              <a:rPr lang="ru-RU" sz="5400" smtClean="0"/>
            </a:br>
            <a:r>
              <a:rPr lang="ru-RU" sz="5400" smtClean="0"/>
              <a:t/>
            </a:r>
            <a:br>
              <a:rPr lang="ru-RU" sz="5400" smtClean="0"/>
            </a:br>
            <a:r>
              <a:rPr lang="ru-RU" sz="5400" smtClean="0"/>
              <a:t/>
            </a:r>
            <a:br>
              <a:rPr lang="ru-RU" sz="5400" smtClean="0"/>
            </a:br>
            <a:r>
              <a:rPr lang="ru-RU" sz="5400" smtClean="0"/>
              <a:t/>
            </a:r>
            <a:br>
              <a:rPr lang="ru-RU" sz="5400" smtClean="0"/>
            </a:br>
            <a:r>
              <a:rPr lang="ru-RU" sz="5400" smtClean="0"/>
              <a:t/>
            </a:r>
            <a:br>
              <a:rPr lang="ru-RU" sz="5400" smtClean="0"/>
            </a:br>
            <a:r>
              <a:rPr lang="ru-RU" sz="5400" smtClean="0"/>
              <a:t/>
            </a:r>
            <a:br>
              <a:rPr lang="ru-RU" sz="5400" smtClean="0"/>
            </a:br>
            <a:r>
              <a:rPr lang="ru-RU" sz="2800" smtClean="0"/>
              <a:t>Спишите,вставьте буквы, 3 предложение разобрать по членам предложения.</a:t>
            </a:r>
          </a:p>
        </p:txBody>
      </p:sp>
      <p:sp>
        <p:nvSpPr>
          <p:cNvPr id="21506" name="Содержимое 2"/>
          <p:cNvSpPr>
            <a:spLocks noGrp="1"/>
          </p:cNvSpPr>
          <p:nvPr>
            <p:ph idx="1"/>
          </p:nvPr>
        </p:nvSpPr>
        <p:spPr>
          <a:xfrm>
            <a:off x="457200" y="333375"/>
            <a:ext cx="8229600" cy="5792788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mtClean="0">
                <a:solidFill>
                  <a:srgbClr val="0070C0"/>
                </a:solidFill>
              </a:rPr>
              <a:t> Спишите, вставьте пропущенные буквы, недостающие знаки препинания. Сделайте синтаксический разбор 3-его предложения. </a:t>
            </a:r>
          </a:p>
          <a:p>
            <a:r>
              <a:rPr lang="ru-RU" smtClean="0">
                <a:solidFill>
                  <a:srgbClr val="002060"/>
                </a:solidFill>
              </a:rPr>
              <a:t>1.Раск..лолось небо грянул гром блес..нула саблями молния.</a:t>
            </a:r>
          </a:p>
          <a:p>
            <a:r>
              <a:rPr lang="ru-RU" smtClean="0">
                <a:solidFill>
                  <a:srgbClr val="002060"/>
                </a:solidFill>
              </a:rPr>
              <a:t>2. Сол..це сжигает посевы а гр..за спасает урожай.</a:t>
            </a:r>
          </a:p>
          <a:p>
            <a:r>
              <a:rPr lang="ru-RU" smtClean="0">
                <a:solidFill>
                  <a:srgbClr val="002060"/>
                </a:solidFill>
              </a:rPr>
              <a:t>3.Загорелась в.ршина дуба но пош..л дождь и залил огонь.</a:t>
            </a:r>
          </a:p>
          <a:p>
            <a:r>
              <a:rPr lang="ru-RU" smtClean="0">
                <a:solidFill>
                  <a:srgbClr val="002060"/>
                </a:solidFill>
              </a:rPr>
              <a:t>4. В конце осен.. бывают дни когда вдруг отступают первые зам.р.зки.</a:t>
            </a: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4" descr="http://www.photoline.ru/critic/picpart/1263/12637894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5353050"/>
            <a:ext cx="259080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785813"/>
            <a:ext cx="9144000" cy="6072187"/>
          </a:xfrm>
        </p:spPr>
        <p:txBody>
          <a:bodyPr>
            <a:normAutofit lnSpcReduction="10000"/>
          </a:bodyPr>
          <a:lstStyle/>
          <a:p>
            <a:pPr marL="0" indent="274320" algn="ctr" fontAlgn="auto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сочетание двух и более слов, </a:t>
            </a:r>
          </a:p>
          <a:p>
            <a:pPr marL="0" indent="274320" algn="ctr" fontAlgn="auto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связанных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подчинительной связью и представляющих собой смысловое единство.</a:t>
            </a:r>
          </a:p>
          <a:p>
            <a:pPr marL="0" indent="274320" algn="ctr" fontAlgn="auto"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▪ Признаки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словосочетания: </a:t>
            </a:r>
          </a:p>
          <a:p>
            <a:pPr marL="0" indent="274320" algn="ctr" fontAlgn="auto"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☀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состав словосочетания – </a:t>
            </a:r>
          </a:p>
          <a:p>
            <a:pPr marL="0" indent="274320" algn="ctr" fontAlgn="auto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два (и более) самостоятельных слова;</a:t>
            </a:r>
          </a:p>
          <a:p>
            <a:pPr marL="0" indent="274320" algn="ctr" fontAlgn="auto"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☀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смысловое единство слов;</a:t>
            </a:r>
          </a:p>
          <a:p>
            <a:pPr marL="0" indent="274320" algn="ctr" fontAlgn="auto"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☀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подчинительная грамматическая связь </a:t>
            </a:r>
          </a:p>
          <a:p>
            <a:pPr marL="0" indent="274320" algn="ctr" fontAlgn="auto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между компонентами словосочетания.</a:t>
            </a:r>
          </a:p>
          <a:p>
            <a:pPr marL="0" indent="274320" algn="ctr" fontAlgn="auto"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▪ Структура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словосочетания:</a:t>
            </a:r>
          </a:p>
          <a:p>
            <a:pPr marL="0" indent="274320" algn="ctr" fontAlgn="auto"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главное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слово 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       подчиненное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(зависимое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)</a:t>
            </a:r>
          </a:p>
          <a:p>
            <a:pPr marL="0" indent="274320" algn="ctr" fontAlgn="auto"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горная </a:t>
            </a:r>
            <a:r>
              <a:rPr lang="ru-RU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река </a:t>
            </a:r>
            <a:endParaRPr lang="ru-RU" sz="2400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indent="274320" algn="ctr" fontAlgn="auto"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главный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компонент – </a:t>
            </a:r>
            <a:r>
              <a:rPr lang="ru-RU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река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,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</a:t>
            </a:r>
            <a:endPara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indent="274320" algn="ctr" fontAlgn="auto"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подчиненный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–</a:t>
            </a:r>
            <a:r>
              <a:rPr lang="ru-RU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</a:t>
            </a: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горная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28625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Словосочетание: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pitchFamily="34" charset="0"/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4071938" y="428625"/>
            <a:ext cx="484187" cy="4286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1928813" y="4857750"/>
            <a:ext cx="484187" cy="21431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4857750" y="4857750"/>
            <a:ext cx="484188" cy="21431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68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68</Template>
  <TotalTime>206</TotalTime>
  <Words>555</Words>
  <Application>Microsoft Office PowerPoint</Application>
  <PresentationFormat>Экран (4:3)</PresentationFormat>
  <Paragraphs>120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68</vt:lpstr>
      <vt:lpstr>Слайд 1</vt:lpstr>
      <vt:lpstr>Синтаксис </vt:lpstr>
      <vt:lpstr>Главная единица синтаксиса </vt:lpstr>
      <vt:lpstr>Пунктуация</vt:lpstr>
      <vt:lpstr>«Знаки препинания –    ноты при чтении»      А.П. Чехов</vt:lpstr>
      <vt:lpstr>Попробуйте  сложить  из  данных слов предложение.  Запишите  и подчеркните  грамматическую  основу.  </vt:lpstr>
      <vt:lpstr>Синтаксическая единица, рассматриваемая как один из компонентов предложения</vt:lpstr>
      <vt:lpstr>                     Спишите,вставьте буквы, 3 предложение разобрать по членам предложения.</vt:lpstr>
      <vt:lpstr>Словосочетание:</vt:lpstr>
      <vt:lpstr>Не является словосочетанием </vt:lpstr>
      <vt:lpstr>▪ Словосочетание не выражает и не сообщает мысль, а выполняет номинативную функцию, т.е. служит распространенным названием.  Задание: определите, что обозначают словосочетания. </vt:lpstr>
      <vt:lpstr>Типы словосочетаний</vt:lpstr>
      <vt:lpstr>Слайд 13</vt:lpstr>
      <vt:lpstr>Типы словосочетаний</vt:lpstr>
      <vt:lpstr>     Задание:  составьте   словосочетания из данных слов.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</dc:creator>
  <cp:lastModifiedBy>Черных .К</cp:lastModifiedBy>
  <cp:revision>16</cp:revision>
  <dcterms:created xsi:type="dcterms:W3CDTF">2014-09-28T15:47:34Z</dcterms:created>
  <dcterms:modified xsi:type="dcterms:W3CDTF">2020-05-21T16:39:09Z</dcterms:modified>
</cp:coreProperties>
</file>