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70" r:id="rId5"/>
    <p:sldId id="271" r:id="rId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1288599242_matematika_carica_nauk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958" y="1"/>
            <a:ext cx="9144000" cy="6854310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 contourW="12700">
            <a:bevelT w="165100" prst="coolSlant"/>
            <a:contourClr>
              <a:schemeClr val="accent3">
                <a:lumMod val="50000"/>
              </a:schemeClr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404664"/>
            <a:ext cx="7772400" cy="1470025"/>
          </a:xfrm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 b="1">
                <a:solidFill>
                  <a:srgbClr val="006600"/>
                </a:solidFill>
                <a:latin typeface="Georgia" pitchFamily="18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5976" y="4437112"/>
            <a:ext cx="4528592" cy="1752600"/>
          </a:xfrm>
        </p:spPr>
        <p:txBody>
          <a:bodyPr/>
          <a:lstStyle>
            <a:lvl1pPr marL="0" indent="0" algn="ctr">
              <a:buNone/>
              <a:defRPr b="1" i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80983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0a2446eea378dac32a93eb6b71162201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05" y="12092"/>
            <a:ext cx="9132195" cy="6858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12700" contourW="12700">
            <a:bevelT/>
            <a:contourClr>
              <a:schemeClr val="tx1">
                <a:lumMod val="50000"/>
                <a:lumOff val="50000"/>
              </a:schemeClr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 rot="19571671">
            <a:off x="7945438" y="6315075"/>
            <a:ext cx="1243012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 b="1">
                <a:solidFill>
                  <a:srgbClr val="7F7F7F"/>
                </a:solidFill>
                <a:latin typeface="Georgia" pitchFamily="18" charset="0"/>
              </a:rPr>
              <a:t>shpuntova.ucoz.ru</a:t>
            </a:r>
            <a:endParaRPr lang="ru-RU" sz="800" b="1">
              <a:solidFill>
                <a:srgbClr val="7F7F7F"/>
              </a:solidFill>
              <a:latin typeface="Georgia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8189" y="1340768"/>
            <a:ext cx="8229600" cy="86895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76872"/>
            <a:ext cx="7931224" cy="4320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07316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kern="1200">
          <a:solidFill>
            <a:srgbClr val="006600"/>
          </a:solidFill>
          <a:latin typeface="Georgia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6600"/>
          </a:solidFill>
          <a:latin typeface="Georgia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6600"/>
          </a:solidFill>
          <a:latin typeface="Georgia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6600"/>
          </a:solidFill>
          <a:latin typeface="Georgia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6600"/>
          </a:solidFill>
          <a:latin typeface="Georg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6600"/>
          </a:solidFill>
          <a:latin typeface="Georgi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6600"/>
          </a:solidFill>
          <a:latin typeface="Georgi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6600"/>
          </a:solidFill>
          <a:latin typeface="Georgi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6600"/>
          </a:solidFill>
          <a:latin typeface="Georgia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b="1" i="1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Georgia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b="1" i="1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Georgia" pitchFamily="18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1" i="1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Georgia" pitchFamily="18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i="1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Georgia" pitchFamily="18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1" i="1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Georg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550" y="404813"/>
            <a:ext cx="7772400" cy="147002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Повторение по теме «Глагол»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96752"/>
            <a:ext cx="8229600" cy="86895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Терминологический диктант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76872"/>
            <a:ext cx="8363272" cy="446449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0" dirty="0">
                <a:solidFill>
                  <a:srgbClr val="161908"/>
                </a:solidFill>
                <a:effectLst/>
                <a:latin typeface="Arial"/>
              </a:rPr>
              <a:t> </a:t>
            </a:r>
            <a:r>
              <a:rPr lang="ru-RU" dirty="0" smtClean="0">
                <a:solidFill>
                  <a:srgbClr val="161908"/>
                </a:solidFill>
                <a:effectLst/>
                <a:latin typeface="Arial"/>
              </a:rPr>
              <a:t>1.</a:t>
            </a:r>
            <a:r>
              <a:rPr lang="ru-RU" i="0" dirty="0" smtClean="0">
                <a:solidFill>
                  <a:srgbClr val="161908"/>
                </a:solidFill>
                <a:effectLst/>
                <a:latin typeface="Arial"/>
              </a:rPr>
              <a:t> </a:t>
            </a:r>
            <a:r>
              <a:rPr lang="ru-RU" i="0" dirty="0">
                <a:solidFill>
                  <a:srgbClr val="161908"/>
                </a:solidFill>
                <a:effectLst/>
                <a:latin typeface="Arial"/>
              </a:rPr>
              <a:t>Э</a:t>
            </a:r>
            <a:r>
              <a:rPr lang="ru-RU" i="0" dirty="0" smtClean="0">
                <a:solidFill>
                  <a:srgbClr val="161908"/>
                </a:solidFill>
                <a:effectLst/>
                <a:latin typeface="Arial"/>
              </a:rPr>
              <a:t>то </a:t>
            </a:r>
            <a:r>
              <a:rPr lang="ru-RU" i="0" dirty="0">
                <a:solidFill>
                  <a:srgbClr val="161908"/>
                </a:solidFill>
                <a:effectLst/>
                <a:latin typeface="Arial"/>
              </a:rPr>
              <a:t>часть речи, которая обозначает действие предмета, отвечает на вопросы: что делать? Что сделать?</a:t>
            </a:r>
          </a:p>
          <a:p>
            <a:pPr marL="0" indent="0">
              <a:buNone/>
            </a:pPr>
            <a:r>
              <a:rPr lang="ru-RU" i="0" dirty="0" smtClean="0">
                <a:solidFill>
                  <a:srgbClr val="161908"/>
                </a:solidFill>
                <a:effectLst/>
                <a:latin typeface="Arial"/>
              </a:rPr>
              <a:t> 2. Глаголы </a:t>
            </a:r>
            <a:r>
              <a:rPr lang="ru-RU" i="0" dirty="0">
                <a:solidFill>
                  <a:srgbClr val="161908"/>
                </a:solidFill>
                <a:effectLst/>
                <a:latin typeface="Arial"/>
              </a:rPr>
              <a:t>бывают </a:t>
            </a:r>
            <a:r>
              <a:rPr lang="ru-RU" i="0" dirty="0" smtClean="0">
                <a:solidFill>
                  <a:srgbClr val="161908"/>
                </a:solidFill>
                <a:effectLst/>
                <a:latin typeface="Arial"/>
              </a:rPr>
              <a:t> 2 видов…</a:t>
            </a:r>
          </a:p>
          <a:p>
            <a:pPr marL="0" indent="0">
              <a:buNone/>
            </a:pPr>
            <a:r>
              <a:rPr lang="ru-RU" i="0" dirty="0" smtClean="0">
                <a:solidFill>
                  <a:srgbClr val="161908"/>
                </a:solidFill>
                <a:effectLst/>
                <a:latin typeface="Arial"/>
              </a:rPr>
              <a:t> 3. </a:t>
            </a:r>
            <a:r>
              <a:rPr lang="ru-RU" i="0" dirty="0">
                <a:solidFill>
                  <a:srgbClr val="161908"/>
                </a:solidFill>
                <a:effectLst/>
                <a:latin typeface="Arial"/>
              </a:rPr>
              <a:t>Глаголы совершенного вида отвечают на </a:t>
            </a:r>
            <a:r>
              <a:rPr lang="ru-RU" i="0" dirty="0" smtClean="0">
                <a:solidFill>
                  <a:srgbClr val="161908"/>
                </a:solidFill>
                <a:effectLst/>
                <a:latin typeface="Arial"/>
              </a:rPr>
              <a:t>вопрос…</a:t>
            </a:r>
          </a:p>
          <a:p>
            <a:pPr marL="0" indent="0">
              <a:buNone/>
            </a:pPr>
            <a:r>
              <a:rPr lang="ru-RU" i="0" dirty="0">
                <a:solidFill>
                  <a:srgbClr val="161908"/>
                </a:solidFill>
                <a:effectLst/>
                <a:latin typeface="Arial"/>
              </a:rPr>
              <a:t> </a:t>
            </a:r>
            <a:r>
              <a:rPr lang="ru-RU" i="0" dirty="0" smtClean="0">
                <a:solidFill>
                  <a:srgbClr val="161908"/>
                </a:solidFill>
                <a:effectLst/>
                <a:latin typeface="Arial"/>
              </a:rPr>
              <a:t>4. Глаголы </a:t>
            </a:r>
            <a:r>
              <a:rPr lang="ru-RU" i="0" dirty="0">
                <a:solidFill>
                  <a:srgbClr val="161908"/>
                </a:solidFill>
                <a:effectLst/>
                <a:latin typeface="Arial"/>
              </a:rPr>
              <a:t>несовершенного вида отвечают на </a:t>
            </a:r>
            <a:r>
              <a:rPr lang="ru-RU" i="0" dirty="0" smtClean="0">
                <a:solidFill>
                  <a:srgbClr val="161908"/>
                </a:solidFill>
                <a:effectLst/>
                <a:latin typeface="Arial"/>
              </a:rPr>
              <a:t>вопрос…</a:t>
            </a:r>
          </a:p>
          <a:p>
            <a:pPr marL="0" indent="0">
              <a:buNone/>
            </a:pPr>
            <a:r>
              <a:rPr lang="ru-RU" i="0" dirty="0">
                <a:solidFill>
                  <a:srgbClr val="161908"/>
                </a:solidFill>
                <a:effectLst/>
                <a:latin typeface="Arial"/>
              </a:rPr>
              <a:t> </a:t>
            </a:r>
            <a:r>
              <a:rPr lang="ru-RU" i="0" dirty="0" smtClean="0">
                <a:solidFill>
                  <a:srgbClr val="161908"/>
                </a:solidFill>
                <a:effectLst/>
                <a:latin typeface="Arial"/>
              </a:rPr>
              <a:t>5. Глаголы </a:t>
            </a:r>
            <a:r>
              <a:rPr lang="ru-RU" i="0" dirty="0">
                <a:solidFill>
                  <a:srgbClr val="161908"/>
                </a:solidFill>
                <a:effectLst/>
                <a:latin typeface="Arial"/>
              </a:rPr>
              <a:t>изменяются по </a:t>
            </a:r>
            <a:r>
              <a:rPr lang="ru-RU" i="0" dirty="0" smtClean="0">
                <a:solidFill>
                  <a:srgbClr val="161908"/>
                </a:solidFill>
                <a:effectLst/>
                <a:latin typeface="Arial"/>
              </a:rPr>
              <a:t>временам…</a:t>
            </a:r>
          </a:p>
          <a:p>
            <a:pPr marL="0" indent="0">
              <a:buNone/>
            </a:pPr>
            <a:r>
              <a:rPr lang="ru-RU" i="0" dirty="0">
                <a:solidFill>
                  <a:srgbClr val="161908"/>
                </a:solidFill>
                <a:effectLst/>
                <a:latin typeface="Arial"/>
              </a:rPr>
              <a:t> </a:t>
            </a:r>
            <a:r>
              <a:rPr lang="ru-RU" i="0" dirty="0" smtClean="0">
                <a:solidFill>
                  <a:srgbClr val="161908"/>
                </a:solidFill>
                <a:effectLst/>
                <a:latin typeface="Arial"/>
              </a:rPr>
              <a:t>6. </a:t>
            </a:r>
            <a:r>
              <a:rPr lang="ru-RU" i="0" dirty="0">
                <a:solidFill>
                  <a:srgbClr val="161908"/>
                </a:solidFill>
                <a:effectLst/>
                <a:latin typeface="Arial"/>
              </a:rPr>
              <a:t>В настоящем и будущем времени глаголы </a:t>
            </a:r>
            <a:r>
              <a:rPr lang="ru-RU" i="0" dirty="0" smtClean="0">
                <a:solidFill>
                  <a:srgbClr val="161908"/>
                </a:solidFill>
                <a:effectLst/>
                <a:latin typeface="Arial"/>
              </a:rPr>
              <a:t>изменяются…, </a:t>
            </a:r>
            <a:r>
              <a:rPr lang="ru-RU" i="0" dirty="0">
                <a:solidFill>
                  <a:srgbClr val="161908"/>
                </a:solidFill>
                <a:effectLst/>
                <a:latin typeface="Arial"/>
              </a:rPr>
              <a:t>в прошедшем – </a:t>
            </a:r>
            <a:r>
              <a:rPr lang="ru-RU" i="0" dirty="0" smtClean="0">
                <a:solidFill>
                  <a:srgbClr val="161908"/>
                </a:solidFill>
                <a:effectLst/>
                <a:latin typeface="Arial"/>
              </a:rPr>
              <a:t>….</a:t>
            </a:r>
          </a:p>
          <a:p>
            <a:pPr marL="0" indent="0">
              <a:buNone/>
            </a:pPr>
            <a:r>
              <a:rPr lang="ru-RU" i="0" dirty="0">
                <a:solidFill>
                  <a:srgbClr val="161908"/>
                </a:solidFill>
                <a:effectLst/>
                <a:latin typeface="Arial"/>
              </a:rPr>
              <a:t> </a:t>
            </a:r>
            <a:r>
              <a:rPr lang="ru-RU" i="0" dirty="0" smtClean="0">
                <a:solidFill>
                  <a:srgbClr val="161908"/>
                </a:solidFill>
                <a:effectLst/>
                <a:latin typeface="Arial"/>
              </a:rPr>
              <a:t>7. У глаголов есть 3 наклонения...</a:t>
            </a:r>
          </a:p>
          <a:p>
            <a:pPr marL="0" indent="0">
              <a:buNone/>
            </a:pPr>
            <a:r>
              <a:rPr lang="ru-RU" i="0" dirty="0">
                <a:solidFill>
                  <a:srgbClr val="161908"/>
                </a:solidFill>
                <a:effectLst/>
                <a:latin typeface="Arial"/>
              </a:rPr>
              <a:t> </a:t>
            </a:r>
            <a:r>
              <a:rPr lang="ru-RU" i="0" dirty="0" smtClean="0">
                <a:solidFill>
                  <a:srgbClr val="161908"/>
                </a:solidFill>
                <a:effectLst/>
                <a:latin typeface="Arial"/>
              </a:rPr>
              <a:t>8. Глагол + </a:t>
            </a:r>
            <a:r>
              <a:rPr lang="ru-RU" i="0" err="1" smtClean="0">
                <a:solidFill>
                  <a:srgbClr val="161908"/>
                </a:solidFill>
                <a:effectLst/>
                <a:latin typeface="Arial"/>
              </a:rPr>
              <a:t>сущ</a:t>
            </a:r>
            <a:r>
              <a:rPr lang="ru-RU" i="0" smtClean="0">
                <a:solidFill>
                  <a:srgbClr val="161908"/>
                </a:solidFill>
                <a:effectLst/>
                <a:latin typeface="Arial"/>
              </a:rPr>
              <a:t>., мест</a:t>
            </a:r>
            <a:r>
              <a:rPr lang="ru-RU" i="0" dirty="0" smtClean="0">
                <a:solidFill>
                  <a:srgbClr val="161908"/>
                </a:solidFill>
                <a:effectLst/>
                <a:latin typeface="Arial"/>
              </a:rPr>
              <a:t>. в </a:t>
            </a:r>
            <a:r>
              <a:rPr lang="ru-RU" i="0" dirty="0" err="1" smtClean="0">
                <a:solidFill>
                  <a:srgbClr val="161908"/>
                </a:solidFill>
                <a:effectLst/>
                <a:latin typeface="Arial"/>
              </a:rPr>
              <a:t>Вин.п</a:t>
            </a:r>
            <a:r>
              <a:rPr lang="ru-RU" i="0" dirty="0" smtClean="0">
                <a:solidFill>
                  <a:srgbClr val="161908"/>
                </a:solidFill>
                <a:effectLst/>
                <a:latin typeface="Arial"/>
              </a:rPr>
              <a:t>. без предлога называются...</a:t>
            </a:r>
          </a:p>
          <a:p>
            <a:pPr marL="0" indent="0">
              <a:buNone/>
            </a:pPr>
            <a:r>
              <a:rPr lang="ru-RU" i="0" dirty="0">
                <a:solidFill>
                  <a:srgbClr val="161908"/>
                </a:solidFill>
                <a:effectLst/>
                <a:latin typeface="Arial"/>
              </a:rPr>
              <a:t> </a:t>
            </a:r>
            <a:r>
              <a:rPr lang="ru-RU" i="0" dirty="0" smtClean="0">
                <a:solidFill>
                  <a:srgbClr val="161908"/>
                </a:solidFill>
                <a:effectLst/>
                <a:latin typeface="Arial"/>
              </a:rPr>
              <a:t>9.  В </a:t>
            </a:r>
            <a:r>
              <a:rPr lang="ru-RU" i="0" dirty="0">
                <a:solidFill>
                  <a:srgbClr val="161908"/>
                </a:solidFill>
                <a:effectLst/>
                <a:latin typeface="Arial"/>
              </a:rPr>
              <a:t>предложении глаголы </a:t>
            </a:r>
            <a:r>
              <a:rPr lang="ru-RU" i="0" dirty="0" smtClean="0">
                <a:solidFill>
                  <a:srgbClr val="161908"/>
                </a:solidFill>
                <a:effectLst/>
                <a:latin typeface="Arial"/>
              </a:rPr>
              <a:t>бывают...</a:t>
            </a:r>
            <a:endParaRPr lang="ru-RU" i="0" dirty="0">
              <a:solidFill>
                <a:srgbClr val="161908"/>
              </a:solidFill>
              <a:effectLst/>
              <a:latin typeface="Arial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23423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96752"/>
            <a:ext cx="8676457" cy="1800200"/>
          </a:xfrm>
        </p:spPr>
        <p:txBody>
          <a:bodyPr>
            <a:normAutofit/>
          </a:bodyPr>
          <a:lstStyle/>
          <a:p>
            <a:r>
              <a:rPr lang="ru-RU" sz="3100" dirty="0" smtClean="0">
                <a:latin typeface="Arial"/>
              </a:rPr>
              <a:t>       Вставьте </a:t>
            </a:r>
            <a:r>
              <a:rPr lang="ru-RU" sz="3100" dirty="0">
                <a:latin typeface="Arial"/>
              </a:rPr>
              <a:t>нужную </a:t>
            </a:r>
            <a:r>
              <a:rPr lang="ru-RU" sz="3100" dirty="0" smtClean="0">
                <a:latin typeface="Arial"/>
              </a:rPr>
              <a:t>гласную, запишите </a:t>
            </a:r>
            <a:r>
              <a:rPr lang="ru-RU" sz="3100" dirty="0">
                <a:latin typeface="Arial"/>
              </a:rPr>
              <a:t>слова, выделяя окончание глаголов, укажите </a:t>
            </a:r>
            <a:r>
              <a:rPr lang="ru-RU" sz="3100" dirty="0" smtClean="0">
                <a:latin typeface="Arial"/>
              </a:rPr>
              <a:t>спряжение</a:t>
            </a:r>
            <a:r>
              <a:rPr lang="ru-RU" b="0" dirty="0">
                <a:latin typeface="Arial"/>
              </a:rPr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212976"/>
            <a:ext cx="8712968" cy="33843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i="0" dirty="0" smtClean="0">
                <a:solidFill>
                  <a:srgbClr val="333333"/>
                </a:solidFill>
                <a:effectLst/>
                <a:latin typeface="Arial"/>
              </a:rPr>
              <a:t>   </a:t>
            </a:r>
            <a:r>
              <a:rPr lang="ru-RU" sz="3600" i="0" dirty="0" err="1" smtClean="0">
                <a:solidFill>
                  <a:srgbClr val="333333"/>
                </a:solidFill>
                <a:effectLst/>
                <a:latin typeface="Arial"/>
              </a:rPr>
              <a:t>Держ</a:t>
            </a:r>
            <a:r>
              <a:rPr lang="ru-RU" sz="3600" i="0" dirty="0" smtClean="0">
                <a:solidFill>
                  <a:srgbClr val="333333"/>
                </a:solidFill>
                <a:effectLst/>
                <a:latin typeface="Arial"/>
              </a:rPr>
              <a:t>…</a:t>
            </a:r>
            <a:r>
              <a:rPr lang="ru-RU" sz="3600" i="0" dirty="0" err="1" smtClean="0">
                <a:solidFill>
                  <a:srgbClr val="333333"/>
                </a:solidFill>
                <a:effectLst/>
                <a:latin typeface="Arial"/>
              </a:rPr>
              <a:t>тся</a:t>
            </a:r>
            <a:r>
              <a:rPr lang="ru-RU" sz="3600" i="0" dirty="0" smtClean="0">
                <a:solidFill>
                  <a:srgbClr val="333333"/>
                </a:solidFill>
                <a:effectLst/>
                <a:latin typeface="Arial"/>
              </a:rPr>
              <a:t> </a:t>
            </a:r>
            <a:r>
              <a:rPr lang="ru-RU" sz="3600" i="0" dirty="0">
                <a:solidFill>
                  <a:srgbClr val="333333"/>
                </a:solidFill>
                <a:effectLst/>
                <a:latin typeface="Arial"/>
              </a:rPr>
              <a:t>, жал…т, </a:t>
            </a:r>
            <a:r>
              <a:rPr lang="ru-RU" sz="3600" i="0" dirty="0" err="1">
                <a:solidFill>
                  <a:srgbClr val="333333"/>
                </a:solidFill>
                <a:effectLst/>
                <a:latin typeface="Arial"/>
              </a:rPr>
              <a:t>руб</a:t>
            </a:r>
            <a:r>
              <a:rPr lang="ru-RU" sz="3600" i="0" dirty="0">
                <a:solidFill>
                  <a:srgbClr val="333333"/>
                </a:solidFill>
                <a:effectLst/>
                <a:latin typeface="Arial"/>
              </a:rPr>
              <a:t>…т, стро…т, </a:t>
            </a:r>
            <a:r>
              <a:rPr lang="ru-RU" sz="3600" i="0" dirty="0" err="1">
                <a:solidFill>
                  <a:srgbClr val="333333"/>
                </a:solidFill>
                <a:effectLst/>
                <a:latin typeface="Arial"/>
              </a:rPr>
              <a:t>кле</a:t>
            </a:r>
            <a:r>
              <a:rPr lang="ru-RU" sz="3600" i="0" dirty="0">
                <a:solidFill>
                  <a:srgbClr val="333333"/>
                </a:solidFill>
                <a:effectLst/>
                <a:latin typeface="Arial"/>
              </a:rPr>
              <a:t>…т, </a:t>
            </a:r>
            <a:r>
              <a:rPr lang="ru-RU" sz="3600" i="0" dirty="0" err="1">
                <a:solidFill>
                  <a:srgbClr val="333333"/>
                </a:solidFill>
                <a:effectLst/>
                <a:latin typeface="Arial"/>
              </a:rPr>
              <a:t>леч</a:t>
            </a:r>
            <a:r>
              <a:rPr lang="ru-RU" sz="3600" i="0" dirty="0">
                <a:solidFill>
                  <a:srgbClr val="333333"/>
                </a:solidFill>
                <a:effectLst/>
                <a:latin typeface="Arial"/>
              </a:rPr>
              <a:t>…т, </a:t>
            </a:r>
            <a:r>
              <a:rPr lang="ru-RU" sz="3600" i="0" dirty="0" err="1">
                <a:solidFill>
                  <a:srgbClr val="333333"/>
                </a:solidFill>
                <a:effectLst/>
                <a:latin typeface="Arial"/>
              </a:rPr>
              <a:t>ве</a:t>
            </a:r>
            <a:r>
              <a:rPr lang="ru-RU" sz="3600" i="0" dirty="0">
                <a:solidFill>
                  <a:srgbClr val="333333"/>
                </a:solidFill>
                <a:effectLst/>
                <a:latin typeface="Arial"/>
              </a:rPr>
              <a:t>…т, се…т, рису…м. </a:t>
            </a:r>
            <a:r>
              <a:rPr lang="ru-RU" sz="3600" i="0" dirty="0" smtClean="0">
                <a:solidFill>
                  <a:srgbClr val="333333"/>
                </a:solidFill>
                <a:effectLst/>
                <a:latin typeface="Arial"/>
              </a:rPr>
              <a:t>стро…</a:t>
            </a:r>
            <a:r>
              <a:rPr lang="ru-RU" sz="3600" i="0" dirty="0" err="1" smtClean="0">
                <a:solidFill>
                  <a:srgbClr val="333333"/>
                </a:solidFill>
                <a:effectLst/>
                <a:latin typeface="Arial"/>
              </a:rPr>
              <a:t>мся,пиш</a:t>
            </a:r>
            <a:r>
              <a:rPr lang="ru-RU" sz="3600" i="0" dirty="0" smtClean="0">
                <a:solidFill>
                  <a:srgbClr val="333333"/>
                </a:solidFill>
                <a:effectLst/>
                <a:latin typeface="Arial"/>
              </a:rPr>
              <a:t>…</a:t>
            </a:r>
            <a:r>
              <a:rPr lang="ru-RU" sz="3600" i="0" dirty="0" err="1" smtClean="0">
                <a:solidFill>
                  <a:srgbClr val="333333"/>
                </a:solidFill>
                <a:effectLst/>
                <a:latin typeface="Arial"/>
              </a:rPr>
              <a:t>м,помо</a:t>
            </a:r>
            <a:r>
              <a:rPr lang="ru-RU" sz="3600" i="0" dirty="0" smtClean="0">
                <a:solidFill>
                  <a:srgbClr val="333333"/>
                </a:solidFill>
                <a:effectLst/>
                <a:latin typeface="Arial"/>
              </a:rPr>
              <a:t>…</a:t>
            </a:r>
            <a:r>
              <a:rPr lang="ru-RU" sz="3600" i="0" dirty="0" err="1" smtClean="0">
                <a:solidFill>
                  <a:srgbClr val="333333"/>
                </a:solidFill>
                <a:effectLst/>
                <a:latin typeface="Arial"/>
              </a:rPr>
              <a:t>шь,вытр</a:t>
            </a:r>
            <a:r>
              <a:rPr lang="ru-RU" sz="3600" i="0" dirty="0" smtClean="0">
                <a:solidFill>
                  <a:srgbClr val="333333"/>
                </a:solidFill>
                <a:effectLst/>
                <a:latin typeface="Arial"/>
              </a:rPr>
              <a:t>…</a:t>
            </a:r>
            <a:r>
              <a:rPr lang="ru-RU" sz="3600" i="0" dirty="0" err="1" smtClean="0">
                <a:solidFill>
                  <a:srgbClr val="333333"/>
                </a:solidFill>
                <a:effectLst/>
                <a:latin typeface="Arial"/>
              </a:rPr>
              <a:t>шь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390387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424935" cy="1440160"/>
          </a:xfrm>
        </p:spPr>
        <p:txBody>
          <a:bodyPr>
            <a:normAutofit fontScale="90000"/>
          </a:bodyPr>
          <a:lstStyle/>
          <a:p>
            <a:r>
              <a:rPr lang="ru-RU" sz="3200" dirty="0">
                <a:latin typeface="Arial"/>
              </a:rPr>
              <a:t>Из данных пословиц выпишите глаголы в форме 2-го лица единственного числа. Графически выделите орфограмму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36912"/>
            <a:ext cx="8712968" cy="396044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3600" b="0" i="0" dirty="0" smtClean="0">
                <a:solidFill>
                  <a:srgbClr val="333333"/>
                </a:solidFill>
                <a:effectLst/>
                <a:latin typeface="Arial"/>
              </a:rPr>
              <a:t> </a:t>
            </a:r>
            <a:r>
              <a:rPr lang="en-US" sz="3600" i="0" dirty="0" smtClean="0">
                <a:solidFill>
                  <a:srgbClr val="333333"/>
                </a:solidFill>
                <a:effectLst/>
                <a:latin typeface="Arial"/>
              </a:rPr>
              <a:t>1.</a:t>
            </a:r>
            <a:r>
              <a:rPr lang="ru-RU" sz="3600" i="0" dirty="0" err="1" smtClean="0">
                <a:solidFill>
                  <a:srgbClr val="333333"/>
                </a:solidFill>
                <a:effectLst/>
                <a:latin typeface="Arial"/>
              </a:rPr>
              <a:t>Бе</a:t>
            </a:r>
            <a:r>
              <a:rPr lang="ru-RU" sz="3600" i="0" dirty="0">
                <a:solidFill>
                  <a:srgbClr val="333333"/>
                </a:solidFill>
                <a:effectLst/>
                <a:latin typeface="Arial"/>
              </a:rPr>
              <a:t>… смелости (не)</a:t>
            </a:r>
            <a:r>
              <a:rPr lang="ru-RU" sz="3600" i="0" dirty="0" err="1">
                <a:solidFill>
                  <a:srgbClr val="333333"/>
                </a:solidFill>
                <a:effectLst/>
                <a:latin typeface="Arial"/>
              </a:rPr>
              <a:t>возьм</a:t>
            </a:r>
            <a:r>
              <a:rPr lang="ru-RU" sz="3600" i="0" dirty="0">
                <a:solidFill>
                  <a:srgbClr val="333333"/>
                </a:solidFill>
                <a:effectLst/>
                <a:latin typeface="Arial"/>
              </a:rPr>
              <a:t>…ш... и крепости.</a:t>
            </a:r>
            <a:endParaRPr lang="ru-RU" sz="3600" i="0" dirty="0">
              <a:solidFill>
                <a:srgbClr val="333333"/>
              </a:solidFill>
              <a:effectLst/>
              <a:latin typeface="Tahoma"/>
            </a:endParaRPr>
          </a:p>
          <a:p>
            <a:pPr marL="0" indent="0">
              <a:buNone/>
            </a:pPr>
            <a:r>
              <a:rPr lang="en-US" sz="3600" i="0" dirty="0">
                <a:solidFill>
                  <a:srgbClr val="333333"/>
                </a:solidFill>
                <a:effectLst/>
                <a:latin typeface="Arial"/>
              </a:rPr>
              <a:t> </a:t>
            </a:r>
            <a:r>
              <a:rPr lang="en-US" sz="3600" i="0" dirty="0" smtClean="0">
                <a:solidFill>
                  <a:srgbClr val="333333"/>
                </a:solidFill>
                <a:effectLst/>
                <a:latin typeface="Arial"/>
              </a:rPr>
              <a:t>2.</a:t>
            </a:r>
            <a:r>
              <a:rPr lang="ru-RU" sz="3600" i="0" dirty="0" smtClean="0">
                <a:solidFill>
                  <a:srgbClr val="333333"/>
                </a:solidFill>
                <a:effectLst/>
                <a:latin typeface="Arial"/>
              </a:rPr>
              <a:t>Днём </a:t>
            </a:r>
            <a:r>
              <a:rPr lang="ru-RU" sz="3600" i="0" dirty="0">
                <a:solidFill>
                  <a:srgbClr val="333333"/>
                </a:solidFill>
                <a:effectLst/>
                <a:latin typeface="Arial"/>
              </a:rPr>
              <a:t>раньше </a:t>
            </a:r>
            <a:r>
              <a:rPr lang="ru-RU" sz="3600" i="0" dirty="0" err="1">
                <a:solidFill>
                  <a:srgbClr val="333333"/>
                </a:solidFill>
                <a:effectLst/>
                <a:latin typeface="Arial"/>
              </a:rPr>
              <a:t>посе</a:t>
            </a:r>
            <a:r>
              <a:rPr lang="ru-RU" sz="3600" i="0" dirty="0">
                <a:solidFill>
                  <a:srgbClr val="333333"/>
                </a:solidFill>
                <a:effectLst/>
                <a:latin typeface="Arial"/>
              </a:rPr>
              <a:t>…ш…– неделей раньше </a:t>
            </a:r>
            <a:r>
              <a:rPr lang="ru-RU" sz="3600" i="0" dirty="0" err="1">
                <a:solidFill>
                  <a:srgbClr val="333333"/>
                </a:solidFill>
                <a:effectLst/>
                <a:latin typeface="Arial"/>
              </a:rPr>
              <a:t>пожн</a:t>
            </a:r>
            <a:r>
              <a:rPr lang="ru-RU" sz="3600" i="0" dirty="0">
                <a:solidFill>
                  <a:srgbClr val="333333"/>
                </a:solidFill>
                <a:effectLst/>
                <a:latin typeface="Arial"/>
              </a:rPr>
              <a:t>…ш</a:t>
            </a:r>
            <a:r>
              <a:rPr lang="ru-RU" sz="3600" i="0" dirty="0" smtClean="0">
                <a:solidFill>
                  <a:srgbClr val="333333"/>
                </a:solidFill>
                <a:effectLst/>
                <a:latin typeface="Arial"/>
              </a:rPr>
              <a:t>….</a:t>
            </a:r>
            <a:endParaRPr lang="en-US" sz="3600" i="0" dirty="0" smtClean="0">
              <a:solidFill>
                <a:srgbClr val="333333"/>
              </a:solidFill>
              <a:effectLst/>
              <a:latin typeface="Tahoma"/>
            </a:endParaRPr>
          </a:p>
          <a:p>
            <a:pPr marL="0" indent="0">
              <a:buNone/>
            </a:pPr>
            <a:r>
              <a:rPr lang="en-US" sz="3600" i="0" dirty="0">
                <a:solidFill>
                  <a:srgbClr val="333333"/>
                </a:solidFill>
                <a:effectLst/>
                <a:latin typeface="Tahoma"/>
              </a:rPr>
              <a:t> </a:t>
            </a:r>
            <a:r>
              <a:rPr lang="en-US" sz="3600" i="0" dirty="0" smtClean="0">
                <a:solidFill>
                  <a:srgbClr val="333333"/>
                </a:solidFill>
                <a:effectLst/>
                <a:latin typeface="Tahoma"/>
              </a:rPr>
              <a:t>3.</a:t>
            </a:r>
            <a:r>
              <a:rPr lang="ru-RU" sz="3600" i="0" dirty="0" smtClean="0">
                <a:solidFill>
                  <a:srgbClr val="333333"/>
                </a:solidFill>
                <a:effectLst/>
                <a:latin typeface="Arial"/>
              </a:rPr>
              <a:t>По </a:t>
            </a:r>
            <a:r>
              <a:rPr lang="ru-RU" sz="3600" i="0" dirty="0">
                <a:solidFill>
                  <a:srgbClr val="333333"/>
                </a:solidFill>
                <a:effectLst/>
                <a:latin typeface="Arial"/>
              </a:rPr>
              <a:t>твоим делам о тебе суд…т.</a:t>
            </a:r>
            <a:endParaRPr lang="ru-RU" sz="3600" i="0" dirty="0">
              <a:solidFill>
                <a:srgbClr val="333333"/>
              </a:solidFill>
              <a:effectLst/>
              <a:latin typeface="Tahoma"/>
            </a:endParaRPr>
          </a:p>
          <a:p>
            <a:pPr marL="0" indent="0">
              <a:buNone/>
            </a:pPr>
            <a:r>
              <a:rPr lang="en-US" sz="3600" i="0" dirty="0">
                <a:solidFill>
                  <a:srgbClr val="333333"/>
                </a:solidFill>
                <a:effectLst/>
                <a:latin typeface="Arial"/>
              </a:rPr>
              <a:t> </a:t>
            </a:r>
            <a:r>
              <a:rPr lang="en-US" sz="3600" i="0" dirty="0" smtClean="0">
                <a:solidFill>
                  <a:srgbClr val="333333"/>
                </a:solidFill>
                <a:effectLst/>
                <a:latin typeface="Arial"/>
              </a:rPr>
              <a:t>4.</a:t>
            </a:r>
            <a:r>
              <a:rPr lang="ru-RU" sz="3600" i="0" dirty="0" smtClean="0">
                <a:solidFill>
                  <a:srgbClr val="333333"/>
                </a:solidFill>
                <a:effectLst/>
                <a:latin typeface="Arial"/>
              </a:rPr>
              <a:t>Глубже </a:t>
            </a:r>
            <a:r>
              <a:rPr lang="ru-RU" sz="3600" i="0" dirty="0" err="1">
                <a:solidFill>
                  <a:srgbClr val="333333"/>
                </a:solidFill>
                <a:effectLst/>
                <a:latin typeface="Arial"/>
              </a:rPr>
              <a:t>вспаш</a:t>
            </a:r>
            <a:r>
              <a:rPr lang="ru-RU" sz="3600" i="0" dirty="0">
                <a:solidFill>
                  <a:srgbClr val="333333"/>
                </a:solidFill>
                <a:effectLst/>
                <a:latin typeface="Arial"/>
              </a:rPr>
              <a:t>…ш…– больше хлеба </a:t>
            </a:r>
            <a:r>
              <a:rPr lang="ru-RU" sz="3600" i="0" dirty="0" err="1">
                <a:solidFill>
                  <a:srgbClr val="333333"/>
                </a:solidFill>
                <a:effectLst/>
                <a:latin typeface="Arial"/>
              </a:rPr>
              <a:t>возьм</a:t>
            </a:r>
            <a:r>
              <a:rPr lang="ru-RU" sz="3600" i="0" dirty="0">
                <a:solidFill>
                  <a:srgbClr val="333333"/>
                </a:solidFill>
                <a:effectLst/>
                <a:latin typeface="Arial"/>
              </a:rPr>
              <a:t>…ш….</a:t>
            </a:r>
            <a:endParaRPr lang="ru-RU" sz="3600" i="0" dirty="0">
              <a:solidFill>
                <a:srgbClr val="333333"/>
              </a:solidFill>
              <a:effectLst/>
              <a:latin typeface="Tahoma"/>
            </a:endParaRPr>
          </a:p>
          <a:p>
            <a:pPr marL="0" indent="0">
              <a:buNone/>
            </a:pPr>
            <a:r>
              <a:rPr lang="en-US" sz="3600" i="0" dirty="0">
                <a:solidFill>
                  <a:srgbClr val="333333"/>
                </a:solidFill>
                <a:effectLst/>
                <a:latin typeface="Arial"/>
              </a:rPr>
              <a:t> </a:t>
            </a:r>
            <a:r>
              <a:rPr lang="en-US" sz="3600" i="0" dirty="0" smtClean="0">
                <a:solidFill>
                  <a:srgbClr val="333333"/>
                </a:solidFill>
                <a:effectLst/>
                <a:latin typeface="Arial"/>
              </a:rPr>
              <a:t>5.</a:t>
            </a:r>
            <a:r>
              <a:rPr lang="ru-RU" sz="3600" i="0" dirty="0" smtClean="0">
                <a:solidFill>
                  <a:srgbClr val="333333"/>
                </a:solidFill>
                <a:effectLst/>
                <a:latin typeface="Arial"/>
              </a:rPr>
              <a:t>В…</a:t>
            </a:r>
            <a:r>
              <a:rPr lang="ru-RU" sz="3600" i="0" dirty="0" err="1" smtClean="0">
                <a:solidFill>
                  <a:srgbClr val="333333"/>
                </a:solidFill>
                <a:effectLst/>
                <a:latin typeface="Arial"/>
              </a:rPr>
              <a:t>лков</a:t>
            </a:r>
            <a:r>
              <a:rPr lang="ru-RU" sz="3600" i="0" dirty="0" smtClean="0">
                <a:solidFill>
                  <a:srgbClr val="333333"/>
                </a:solidFill>
                <a:effectLst/>
                <a:latin typeface="Arial"/>
              </a:rPr>
              <a:t> </a:t>
            </a:r>
            <a:r>
              <a:rPr lang="ru-RU" sz="3600" i="0" dirty="0" err="1">
                <a:solidFill>
                  <a:srgbClr val="333333"/>
                </a:solidFill>
                <a:effectLst/>
                <a:latin typeface="Arial"/>
              </a:rPr>
              <a:t>разбуд</a:t>
            </a:r>
            <a:r>
              <a:rPr lang="ru-RU" sz="3600" i="0" dirty="0">
                <a:solidFill>
                  <a:srgbClr val="333333"/>
                </a:solidFill>
                <a:effectLst/>
                <a:latin typeface="Arial"/>
              </a:rPr>
              <a:t>…ш…– и сам (не) </a:t>
            </a:r>
            <a:r>
              <a:rPr lang="ru-RU" sz="3600" i="0" dirty="0" err="1">
                <a:solidFill>
                  <a:srgbClr val="333333"/>
                </a:solidFill>
                <a:effectLst/>
                <a:latin typeface="Arial"/>
              </a:rPr>
              <a:t>усн</a:t>
            </a:r>
            <a:r>
              <a:rPr lang="ru-RU" sz="3600" i="0" dirty="0">
                <a:solidFill>
                  <a:srgbClr val="333333"/>
                </a:solidFill>
                <a:effectLst/>
                <a:latin typeface="Arial"/>
              </a:rPr>
              <a:t>…ш….</a:t>
            </a:r>
            <a:endParaRPr lang="ru-RU" sz="3600" i="0" dirty="0">
              <a:solidFill>
                <a:srgbClr val="333333"/>
              </a:solidFill>
              <a:effectLst/>
              <a:latin typeface="Tahoma"/>
            </a:endParaRPr>
          </a:p>
          <a:p>
            <a:pPr marL="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356043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Выполните упражнения  731,732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</Template>
  <TotalTime>61</TotalTime>
  <Words>218</Words>
  <Application>Microsoft Office PowerPoint</Application>
  <PresentationFormat>Экран (4:3)</PresentationFormat>
  <Paragraphs>20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2</vt:lpstr>
      <vt:lpstr>Повторение по теме «Глагол»</vt:lpstr>
      <vt:lpstr>Терминологический диктант</vt:lpstr>
      <vt:lpstr>       Вставьте нужную гласную, запишите слова, выделяя окончание глаголов, укажите спряжение.</vt:lpstr>
      <vt:lpstr>Из данных пословиц выпишите глаголы в форме 2-го лица единственного числа. Графически выделите орфограмму</vt:lpstr>
      <vt:lpstr>Слайд 5</vt:lpstr>
    </vt:vector>
  </TitlesOfParts>
  <Company>-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Черных .К</cp:lastModifiedBy>
  <cp:revision>9</cp:revision>
  <dcterms:created xsi:type="dcterms:W3CDTF">2012-01-11T13:35:36Z</dcterms:created>
  <dcterms:modified xsi:type="dcterms:W3CDTF">2020-05-18T06:42:28Z</dcterms:modified>
</cp:coreProperties>
</file>