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  <p:sldId id="264" r:id="rId5"/>
    <p:sldId id="266" r:id="rId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1288599242_matematika_carica_nauk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58" y="1"/>
            <a:ext cx="9144000" cy="6854310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bevelT w="165100" prst="coolSlant"/>
            <a:contourClr>
              <a:schemeClr val="accent3">
                <a:lumMod val="50000"/>
              </a:schemeClr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04664"/>
            <a:ext cx="7772400" cy="1470025"/>
          </a:xfrm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 b="1">
                <a:solidFill>
                  <a:srgbClr val="006600"/>
                </a:solidFill>
                <a:latin typeface="Georgia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4437112"/>
            <a:ext cx="4528592" cy="1752600"/>
          </a:xfrm>
        </p:spPr>
        <p:txBody>
          <a:bodyPr/>
          <a:lstStyle>
            <a:lvl1pPr marL="0" indent="0" algn="ctr">
              <a:buNone/>
              <a:defRPr b="1" i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80983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0a2446eea378dac32a93eb6b71162201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05" y="12092"/>
            <a:ext cx="9132195" cy="68580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2700" contourW="12700">
            <a:bevelT/>
            <a:contourClr>
              <a:schemeClr val="tx1">
                <a:lumMod val="50000"/>
                <a:lumOff val="50000"/>
              </a:schemeClr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 rot="19571671">
            <a:off x="7945438" y="6315075"/>
            <a:ext cx="124301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800" b="1">
                <a:solidFill>
                  <a:srgbClr val="7F7F7F"/>
                </a:solidFill>
                <a:latin typeface="Georgia" pitchFamily="18" charset="0"/>
              </a:rPr>
              <a:t>shpuntova.ucoz.ru</a:t>
            </a:r>
            <a:endParaRPr lang="ru-RU" sz="800" b="1">
              <a:solidFill>
                <a:srgbClr val="7F7F7F"/>
              </a:solidFill>
              <a:latin typeface="Georgi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189" y="1340768"/>
            <a:ext cx="8229600" cy="86895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7931224" cy="4320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07316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effectLst>
            <a:reflection blurRad="6350" stA="50000" endA="300" endPos="5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kern="1200">
          <a:solidFill>
            <a:srgbClr val="006600"/>
          </a:solidFill>
          <a:latin typeface="Georgia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6600"/>
          </a:solidFill>
          <a:latin typeface="Georgia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b="1" i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Georg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550" y="404813"/>
            <a:ext cx="7772400" cy="14700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Повторение </a:t>
            </a:r>
            <a:r>
              <a:rPr lang="ru-RU" dirty="0" smtClean="0"/>
              <a:t>темы</a:t>
            </a:r>
            <a:r>
              <a:rPr lang="ru-RU" dirty="0" smtClean="0"/>
              <a:t> </a:t>
            </a:r>
            <a:r>
              <a:rPr lang="ru-RU" dirty="0" smtClean="0"/>
              <a:t>«Глагол»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032" y="1412776"/>
            <a:ext cx="8712968" cy="1440160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/>
              <a:t>Списать, расставить знаки препинания, определить переходность глаголов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564904"/>
            <a:ext cx="8496944" cy="40324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0" i="0" dirty="0" smtClean="0">
                <a:solidFill>
                  <a:srgbClr val="161908"/>
                </a:solidFill>
                <a:effectLst/>
                <a:latin typeface="Arial"/>
              </a:rPr>
              <a:t>     </a:t>
            </a:r>
            <a:r>
              <a:rPr lang="ru-RU" b="0" dirty="0" smtClean="0">
                <a:solidFill>
                  <a:srgbClr val="161908"/>
                </a:solidFill>
                <a:effectLst/>
                <a:latin typeface="Arial"/>
              </a:rPr>
              <a:t>Вечерело </a:t>
            </a:r>
            <a:r>
              <a:rPr lang="ru-RU" b="0" dirty="0">
                <a:solidFill>
                  <a:srgbClr val="161908"/>
                </a:solidFill>
                <a:effectLst/>
                <a:latin typeface="Arial"/>
              </a:rPr>
              <a:t>догорала за дальним лесом заря. Приближалась ночь. Замигали первые </a:t>
            </a:r>
            <a:r>
              <a:rPr lang="ru-RU" b="0" dirty="0" smtClean="0">
                <a:solidFill>
                  <a:srgbClr val="161908"/>
                </a:solidFill>
                <a:effectLst/>
                <a:latin typeface="Arial"/>
              </a:rPr>
              <a:t>звёзды </a:t>
            </a:r>
            <a:r>
              <a:rPr lang="ru-RU" b="0" dirty="0">
                <a:solidFill>
                  <a:srgbClr val="161908"/>
                </a:solidFill>
                <a:effectLst/>
                <a:latin typeface="Arial"/>
              </a:rPr>
              <a:t>потом из-за верхушек леса медленно  выплыла луна. </a:t>
            </a:r>
            <a:r>
              <a:rPr lang="ru-RU" b="0" dirty="0" smtClean="0">
                <a:solidFill>
                  <a:srgbClr val="161908"/>
                </a:solidFill>
                <a:effectLst/>
                <a:latin typeface="Arial"/>
              </a:rPr>
              <a:t> </a:t>
            </a:r>
          </a:p>
          <a:p>
            <a:pPr marL="0" indent="0">
              <a:buNone/>
            </a:pPr>
            <a:r>
              <a:rPr lang="ru-RU" b="0" dirty="0">
                <a:solidFill>
                  <a:srgbClr val="161908"/>
                </a:solidFill>
                <a:effectLst/>
                <a:latin typeface="Arial"/>
              </a:rPr>
              <a:t> </a:t>
            </a:r>
            <a:r>
              <a:rPr lang="ru-RU" b="0" dirty="0" smtClean="0">
                <a:solidFill>
                  <a:srgbClr val="161908"/>
                </a:solidFill>
                <a:effectLst/>
                <a:latin typeface="Arial"/>
              </a:rPr>
              <a:t>    </a:t>
            </a:r>
            <a:r>
              <a:rPr lang="ru-RU" b="0" dirty="0" smtClean="0">
                <a:solidFill>
                  <a:srgbClr val="161908"/>
                </a:solidFill>
                <a:effectLst/>
                <a:latin typeface="Arial"/>
              </a:rPr>
              <a:t>Похолодало </a:t>
            </a:r>
            <a:r>
              <a:rPr lang="ru-RU" b="0" dirty="0">
                <a:solidFill>
                  <a:srgbClr val="161908"/>
                </a:solidFill>
                <a:effectLst/>
                <a:latin typeface="Arial"/>
              </a:rPr>
              <a:t>и по болоту разлился густой </a:t>
            </a:r>
            <a:r>
              <a:rPr lang="ru-RU" b="0" dirty="0" smtClean="0">
                <a:solidFill>
                  <a:srgbClr val="161908"/>
                </a:solidFill>
                <a:effectLst/>
                <a:latin typeface="Arial"/>
              </a:rPr>
              <a:t>туман </a:t>
            </a:r>
            <a:r>
              <a:rPr lang="ru-RU" b="0" dirty="0">
                <a:solidFill>
                  <a:srgbClr val="161908"/>
                </a:solidFill>
                <a:effectLst/>
                <a:latin typeface="Arial"/>
              </a:rPr>
              <a:t>затянул весь плавучий остров.</a:t>
            </a:r>
            <a:endParaRPr lang="ru-RU" b="0" i="0" dirty="0">
              <a:solidFill>
                <a:srgbClr val="161908"/>
              </a:solidFill>
              <a:effectLst/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6589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20245" cy="100811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161908"/>
                </a:solidFill>
                <a:latin typeface="Arial"/>
              </a:rPr>
              <a:t/>
            </a:r>
            <a:br>
              <a:rPr lang="ru-RU" sz="3600" dirty="0" smtClean="0">
                <a:solidFill>
                  <a:srgbClr val="161908"/>
                </a:solidFill>
                <a:latin typeface="Arial"/>
              </a:rPr>
            </a:br>
            <a:r>
              <a:rPr lang="ru-RU" sz="2800" dirty="0" smtClean="0">
                <a:solidFill>
                  <a:schemeClr val="accent4"/>
                </a:solidFill>
                <a:latin typeface="Arial"/>
              </a:rPr>
              <a:t>Спишите предложения, </a:t>
            </a:r>
            <a:r>
              <a:rPr lang="ru-RU" sz="2800" dirty="0" smtClean="0">
                <a:solidFill>
                  <a:schemeClr val="accent4"/>
                </a:solidFill>
                <a:latin typeface="Arial"/>
              </a:rPr>
              <a:t>о</a:t>
            </a:r>
            <a:r>
              <a:rPr lang="ru-RU" sz="2800" dirty="0" smtClean="0">
                <a:solidFill>
                  <a:schemeClr val="accent4"/>
                </a:solidFill>
                <a:latin typeface="Arial"/>
              </a:rPr>
              <a:t>пределите наклонение глаголов.</a:t>
            </a:r>
            <a:r>
              <a:rPr lang="ru-RU" sz="3600" b="0" dirty="0">
                <a:solidFill>
                  <a:srgbClr val="161908"/>
                </a:solidFill>
                <a:latin typeface="Arial"/>
              </a:rPr>
              <a:t/>
            </a:r>
            <a:br>
              <a:rPr lang="ru-RU" sz="3600" b="0" dirty="0">
                <a:solidFill>
                  <a:srgbClr val="161908"/>
                </a:solidFill>
                <a:latin typeface="Arial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363272" cy="432048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b="0" i="0" dirty="0">
              <a:solidFill>
                <a:srgbClr val="161908"/>
              </a:solidFill>
              <a:effectLst/>
              <a:latin typeface="Arial"/>
            </a:endParaRPr>
          </a:p>
          <a:p>
            <a:pPr>
              <a:buFont typeface="+mj-lt"/>
              <a:buAutoNum type="arabicPeriod"/>
            </a:pP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Я крикнул солнцу: «Погоди! Послушай, </a:t>
            </a:r>
            <a:r>
              <a:rPr lang="ru-RU" i="0" dirty="0" err="1">
                <a:solidFill>
                  <a:srgbClr val="161908"/>
                </a:solidFill>
                <a:effectLst/>
                <a:latin typeface="Arial"/>
              </a:rPr>
              <a:t>златолобо</a:t>
            </a: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, чем так, без дела заходить, ко мне на чай зашло бы!»</a:t>
            </a:r>
          </a:p>
          <a:p>
            <a:pPr>
              <a:buFont typeface="+mj-lt"/>
              <a:buAutoNum type="arabicPeriod"/>
            </a:pP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Если хочешь быть счастливым – будь им!</a:t>
            </a:r>
          </a:p>
          <a:p>
            <a:pPr>
              <a:buFont typeface="+mj-lt"/>
              <a:buAutoNum type="arabicPeriod"/>
            </a:pP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Спой мне песню, как синица тихо за морем жила.</a:t>
            </a:r>
          </a:p>
          <a:p>
            <a:pPr>
              <a:buFont typeface="+mj-lt"/>
              <a:buAutoNum type="arabicPeriod"/>
            </a:pP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Меньше бы говорил, да больше бы делал.</a:t>
            </a:r>
          </a:p>
          <a:p>
            <a:pPr>
              <a:buFont typeface="+mj-lt"/>
              <a:buAutoNum type="arabicPeriod"/>
            </a:pPr>
            <a:r>
              <a:rPr lang="ru-RU" i="0" dirty="0">
                <a:solidFill>
                  <a:srgbClr val="161908"/>
                </a:solidFill>
                <a:effectLst/>
                <a:latin typeface="Arial"/>
              </a:rPr>
              <a:t>Доброе дело само себя хвалит.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0744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1124744"/>
            <a:ext cx="8004221" cy="1084982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3200" b="0" dirty="0" smtClean="0">
                <a:solidFill>
                  <a:srgbClr val="161908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3200" b="0" dirty="0" smtClean="0">
                <a:solidFill>
                  <a:srgbClr val="161908"/>
                </a:solidFill>
                <a:latin typeface="Arial"/>
                <a:ea typeface="+mn-ea"/>
                <a:cs typeface="+mn-cs"/>
              </a:rPr>
            </a:br>
            <a:r>
              <a:rPr lang="ru-RU" sz="3200" b="0" dirty="0">
                <a:solidFill>
                  <a:srgbClr val="161908"/>
                </a:solidFill>
                <a:latin typeface="Arial"/>
                <a:ea typeface="+mn-ea"/>
                <a:cs typeface="+mn-cs"/>
              </a:rPr>
              <a:t/>
            </a:r>
            <a:br>
              <a:rPr lang="ru-RU" sz="3200" b="0" dirty="0">
                <a:solidFill>
                  <a:srgbClr val="161908"/>
                </a:solidFill>
                <a:latin typeface="Arial"/>
                <a:ea typeface="+mn-ea"/>
                <a:cs typeface="+mn-cs"/>
              </a:rPr>
            </a:br>
            <a:r>
              <a:rPr lang="ru-RU" sz="3200" dirty="0" smtClean="0">
                <a:latin typeface="Arial"/>
                <a:ea typeface="+mn-ea"/>
                <a:cs typeface="+mn-cs"/>
              </a:rPr>
              <a:t>Произведите </a:t>
            </a:r>
            <a:r>
              <a:rPr lang="ru-RU" sz="3200" dirty="0">
                <a:latin typeface="Arial"/>
                <a:ea typeface="+mn-ea"/>
                <a:cs typeface="+mn-cs"/>
              </a:rPr>
              <a:t>морфологический разбор глагола.</a:t>
            </a:r>
            <a:br>
              <a:rPr lang="ru-RU" sz="3200" dirty="0">
                <a:latin typeface="Arial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0" dirty="0" smtClean="0">
                <a:solidFill>
                  <a:srgbClr val="161908"/>
                </a:solidFill>
                <a:effectLst/>
                <a:latin typeface="Arial"/>
              </a:rPr>
              <a:t> 1 ВАРИАНТ</a:t>
            </a:r>
          </a:p>
          <a:p>
            <a:pPr marL="0" indent="0">
              <a:buNone/>
            </a:pPr>
            <a:r>
              <a:rPr lang="ru-RU" b="0" dirty="0">
                <a:solidFill>
                  <a:srgbClr val="161908"/>
                </a:solidFill>
                <a:effectLst/>
                <a:latin typeface="Arial"/>
              </a:rPr>
              <a:t> </a:t>
            </a:r>
            <a:r>
              <a:rPr lang="ru-RU" b="0" dirty="0" smtClean="0">
                <a:solidFill>
                  <a:srgbClr val="161908"/>
                </a:solidFill>
                <a:effectLst/>
                <a:latin typeface="Arial"/>
              </a:rPr>
              <a:t>   </a:t>
            </a:r>
            <a:r>
              <a:rPr lang="ru-RU" dirty="0" smtClean="0">
                <a:solidFill>
                  <a:srgbClr val="161908"/>
                </a:solidFill>
                <a:effectLst/>
                <a:latin typeface="Arial"/>
              </a:rPr>
              <a:t>Заунывный </a:t>
            </a:r>
            <a:r>
              <a:rPr lang="ru-RU" dirty="0">
                <a:solidFill>
                  <a:srgbClr val="161908"/>
                </a:solidFill>
                <a:effectLst/>
                <a:latin typeface="Arial"/>
              </a:rPr>
              <a:t>ветер гонит стаю туч на край небес</a:t>
            </a:r>
            <a:r>
              <a:rPr lang="ru-RU" dirty="0" smtClean="0">
                <a:solidFill>
                  <a:srgbClr val="161908"/>
                </a:solidFill>
                <a:effectLst/>
                <a:latin typeface="Arial"/>
              </a:rPr>
              <a:t>.</a:t>
            </a:r>
          </a:p>
          <a:p>
            <a:pPr marL="0" indent="0">
              <a:buNone/>
            </a:pPr>
            <a:r>
              <a:rPr lang="ru-RU" b="0" i="0" dirty="0" smtClean="0">
                <a:solidFill>
                  <a:srgbClr val="161908"/>
                </a:solidFill>
                <a:effectLst/>
                <a:latin typeface="Arial"/>
              </a:rPr>
              <a:t> 2 ВАРИАНТ</a:t>
            </a:r>
            <a:endParaRPr lang="ru-RU" b="0" i="0" dirty="0">
              <a:solidFill>
                <a:srgbClr val="161908"/>
              </a:solidFill>
              <a:effectLst/>
              <a:latin typeface="Arial"/>
            </a:endParaRPr>
          </a:p>
          <a:p>
            <a:pPr marL="0" indent="0">
              <a:buNone/>
            </a:pPr>
            <a:r>
              <a:rPr lang="ru-RU" b="0" dirty="0" smtClean="0">
                <a:solidFill>
                  <a:srgbClr val="161908"/>
                </a:solidFill>
                <a:effectLst/>
                <a:latin typeface="Arial"/>
              </a:rPr>
              <a:t>   </a:t>
            </a:r>
            <a:r>
              <a:rPr lang="ru-RU" dirty="0" smtClean="0">
                <a:solidFill>
                  <a:srgbClr val="161908"/>
                </a:solidFill>
                <a:effectLst/>
                <a:latin typeface="Arial"/>
              </a:rPr>
              <a:t>На </a:t>
            </a:r>
            <a:r>
              <a:rPr lang="ru-RU" dirty="0">
                <a:solidFill>
                  <a:srgbClr val="161908"/>
                </a:solidFill>
                <a:effectLst/>
                <a:latin typeface="Arial"/>
              </a:rPr>
              <a:t>берегу неподвижно замерли кусты лозняка.</a:t>
            </a:r>
            <a:endParaRPr lang="ru-RU" i="0" dirty="0">
              <a:solidFill>
                <a:srgbClr val="161908"/>
              </a:solidFill>
              <a:effectLst/>
              <a:latin typeface="Arial"/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3086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280920" cy="1656184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Arial"/>
                <a:ea typeface="+mn-ea"/>
                <a:cs typeface="+mn-cs"/>
              </a:rPr>
              <a:t>Образуйте от данных существительных глаголы при помощи суффиксов –</a:t>
            </a:r>
            <a:r>
              <a:rPr lang="ru-RU" sz="3200" dirty="0" err="1">
                <a:latin typeface="Arial"/>
                <a:ea typeface="+mn-ea"/>
                <a:cs typeface="+mn-cs"/>
              </a:rPr>
              <a:t>ова</a:t>
            </a:r>
            <a:r>
              <a:rPr lang="ru-RU" sz="3200" dirty="0">
                <a:latin typeface="Arial"/>
                <a:ea typeface="+mn-ea"/>
                <a:cs typeface="+mn-cs"/>
              </a:rPr>
              <a:t>-, -</a:t>
            </a:r>
            <a:r>
              <a:rPr lang="ru-RU" sz="3200" dirty="0" err="1">
                <a:latin typeface="Arial"/>
                <a:ea typeface="+mn-ea"/>
                <a:cs typeface="+mn-cs"/>
              </a:rPr>
              <a:t>ева</a:t>
            </a:r>
            <a:r>
              <a:rPr lang="ru-RU" sz="3200" dirty="0">
                <a:latin typeface="Arial"/>
                <a:ea typeface="+mn-ea"/>
                <a:cs typeface="+mn-cs"/>
              </a:rPr>
              <a:t>-, -</a:t>
            </a:r>
            <a:r>
              <a:rPr lang="ru-RU" sz="3200" dirty="0" err="1">
                <a:latin typeface="Arial"/>
                <a:ea typeface="+mn-ea"/>
                <a:cs typeface="+mn-cs"/>
              </a:rPr>
              <a:t>ыва</a:t>
            </a:r>
            <a:r>
              <a:rPr lang="ru-RU" sz="3200" dirty="0">
                <a:latin typeface="Arial"/>
                <a:ea typeface="+mn-ea"/>
                <a:cs typeface="+mn-cs"/>
              </a:rPr>
              <a:t>-, -</a:t>
            </a:r>
            <a:r>
              <a:rPr lang="ru-RU" sz="3200" dirty="0" smtClean="0">
                <a:latin typeface="Arial"/>
                <a:ea typeface="+mn-ea"/>
                <a:cs typeface="+mn-cs"/>
              </a:rPr>
              <a:t>ива-, выделите суффиксы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36912"/>
            <a:ext cx="7931224" cy="3960440"/>
          </a:xfrm>
        </p:spPr>
        <p:txBody>
          <a:bodyPr/>
          <a:lstStyle/>
          <a:p>
            <a:pPr marL="0" indent="0">
              <a:buNone/>
            </a:pPr>
            <a:endParaRPr lang="ru-RU" b="0" i="0" dirty="0">
              <a:solidFill>
                <a:srgbClr val="161908"/>
              </a:solidFill>
              <a:effectLst/>
              <a:latin typeface="Arial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161908"/>
                </a:solidFill>
                <a:effectLst/>
                <a:latin typeface="Arial"/>
              </a:rPr>
              <a:t>     Марш</a:t>
            </a:r>
            <a:r>
              <a:rPr lang="ru-RU" sz="3600" dirty="0">
                <a:solidFill>
                  <a:srgbClr val="161908"/>
                </a:solidFill>
                <a:effectLst/>
                <a:latin typeface="Arial"/>
              </a:rPr>
              <a:t>, салют, модель, телеграф, премия, совет, адрес, цитата, фотограф, протест, маска, группа, гарантия, след, команда.</a:t>
            </a:r>
            <a:endParaRPr lang="ru-RU" sz="3600" i="0" dirty="0">
              <a:solidFill>
                <a:srgbClr val="161908"/>
              </a:solidFill>
              <a:effectLst/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336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66</TotalTime>
  <Words>169</Words>
  <Application>Microsoft Office PowerPoint</Application>
  <PresentationFormat>Экран (4:3)</PresentationFormat>
  <Paragraphs>20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2</vt:lpstr>
      <vt:lpstr>Повторение темы «Глагол»</vt:lpstr>
      <vt:lpstr>Списать, расставить знаки препинания, определить переходность глаголов</vt:lpstr>
      <vt:lpstr> Спишите предложения, определите наклонение глаголов. </vt:lpstr>
      <vt:lpstr>  Произведите морфологический разбор глагола. </vt:lpstr>
      <vt:lpstr>Образуйте от данных существительных глаголы при помощи суффиксов –ова-, -ева-, -ыва-, -ива-, выделите суффиксы</vt:lpstr>
    </vt:vector>
  </TitlesOfParts>
  <Company>-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Черных .К</cp:lastModifiedBy>
  <cp:revision>9</cp:revision>
  <dcterms:created xsi:type="dcterms:W3CDTF">2012-01-11T13:35:36Z</dcterms:created>
  <dcterms:modified xsi:type="dcterms:W3CDTF">2020-05-17T16:45:59Z</dcterms:modified>
</cp:coreProperties>
</file>