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84" r:id="rId2"/>
    <p:sldId id="285" r:id="rId3"/>
    <p:sldId id="256" r:id="rId4"/>
    <p:sldId id="265" r:id="rId5"/>
    <p:sldId id="260" r:id="rId6"/>
    <p:sldId id="259" r:id="rId7"/>
    <p:sldId id="261" r:id="rId8"/>
    <p:sldId id="286" r:id="rId9"/>
    <p:sldId id="287" r:id="rId10"/>
    <p:sldId id="277" r:id="rId11"/>
    <p:sldId id="262" r:id="rId12"/>
    <p:sldId id="282" r:id="rId13"/>
    <p:sldId id="267" r:id="rId14"/>
    <p:sldId id="281" r:id="rId15"/>
    <p:sldId id="271" r:id="rId16"/>
    <p:sldId id="272" r:id="rId17"/>
    <p:sldId id="270" r:id="rId18"/>
    <p:sldId id="26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AD3E67E-F7A9-480E-8C7A-829145852A0C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96D1F7-E225-497C-A28D-91B9E79A6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398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643A7C-F9E3-4AAB-8E44-4C03B05AD5A7}" type="slidenum">
              <a:rPr lang="ru-RU"/>
              <a:pPr/>
              <a:t>1</a:t>
            </a:fld>
            <a:endParaRPr lang="ru-RU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50F887B-948C-4EDD-9380-98C31C11F636}" type="slidenum">
              <a:rPr lang="ru-RU"/>
              <a:pPr/>
              <a:t>2</a:t>
            </a:fld>
            <a:endParaRPr lang="ru-RU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7B978C1-53CE-4CBA-87B6-6FFF1EEC51B9}" type="slidenum">
              <a:rPr lang="ru-RU"/>
              <a:pPr/>
              <a:t>8</a:t>
            </a:fld>
            <a:endParaRPr lang="ru-RU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7B978C1-53CE-4CBA-87B6-6FFF1EEC51B9}" type="slidenum">
              <a:rPr lang="ru-RU"/>
              <a:pPr/>
              <a:t>9</a:t>
            </a:fld>
            <a:endParaRPr lang="ru-RU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0E05EB-48EC-4FB4-8B3D-DDDFE9810BDC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14488"/>
            <a:ext cx="7772400" cy="147002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57628"/>
            <a:ext cx="407196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706F9-7335-4A9E-B1F0-F058177E8483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C9E0-4FAA-435F-A1E4-D52C6981D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6700B-85E2-4E92-9070-1F45FCEE9705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60E82-0D4C-45AF-B4F7-651FAAF96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04C86-8BB6-4493-9090-D9D321F05EE2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C3296-ABE2-4DF7-9911-0C27A4ADC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AA78A-B5D6-4B8F-86AC-AD90039B7970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76775-0F69-4200-93F2-00672BC93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AD47E-0254-4998-970C-A791C27C7935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DDD5E-B70B-4472-83D2-E6350D7CA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A1E50-FA62-4C2D-8560-EF379FF8017D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B497-4DEF-4638-86EB-D492CB0E1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2A2FF-E925-46FF-944E-780BD78FD1CC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E02D3-62B9-43AC-9C1E-90A83C1EE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32937-08FD-4F68-853E-4DF10FC7FE29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540CC-924B-4E62-A2D8-5729FF135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40B46-90C3-453C-BD88-DCA0BC7855E6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1F29A-7632-4302-A3C7-2479C6933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E177F-D7DF-40B6-8CB4-01098E5A7485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C1C41-E92D-4579-8B7E-89B8C8302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F10CA-31E5-49A6-8515-D32A37DFB53A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3AF6B-10FB-40D4-8072-24A2B4401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DABAA2-067C-4A31-ABBC-03C5A29FDF7B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FB9612-D48F-4787-932C-D8AAFBDB4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transition spd="slow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376092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!!!Festival\__Temp\645218\&#1051;&#1086;&#1097;&#1105;&#1085;&#1086;&#1074;&#1072;%20&#1048;.&#1053;.%20&#1054;&#1056;&#1050;&#1080;&#1057;&#1069;%20%20&#1057;&#1077;&#1084;&#1100;&#1103;%20&#1080;%20&#1089;&#1077;&#1084;&#1077;&#1081;&#1085;&#1085;&#1099;&#1077;%20&#1094;&#1077;&#1085;&#1085;&#1086;&#1089;&#1090;&#1080;\&#1043;&#1080;&#1084;&#1085;%20&#1089;&#1077;&#1084;&#1100;&#1077;.mp3" TargetMode="Externa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274638"/>
            <a:ext cx="8351837" cy="1670050"/>
          </a:xfrm>
          <a:ln/>
        </p:spPr>
        <p:txBody>
          <a:bodyPr anchor="t"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6000" b="1">
                <a:solidFill>
                  <a:srgbClr val="FF0000"/>
                </a:solidFill>
              </a:rPr>
              <a:t>15 мая – международный день семьи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3950" y="3168650"/>
            <a:ext cx="7011988" cy="3168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720725" y="6335713"/>
            <a:ext cx="6783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ru-RU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Как появилась дружная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семья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23850" y="1268413"/>
            <a:ext cx="8362950" cy="5305425"/>
          </a:xfrm>
        </p:spPr>
        <p:txBody>
          <a:bodyPr/>
          <a:lstStyle/>
          <a:p>
            <a:pPr algn="just" eaLnBrk="1" hangingPunct="1"/>
            <a:r>
              <a:rPr lang="ru-RU" altLang="ru-RU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Давным</a:t>
            </a:r>
            <a:r>
              <a:rPr lang="en-US" altLang="ru-RU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-</a:t>
            </a:r>
            <a:r>
              <a:rPr lang="ru-RU" altLang="ru-RU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давно жила семья, в которой было 100 человек, но не было между ними согласия. Устали они от ссор и раздоров. И вот  решили члены семьи обратиться к мудрецу, чтобы он научил их жить дружно.</a:t>
            </a:r>
            <a:r>
              <a:rPr lang="en-US" altLang="ru-RU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Мудрец внимательно выслушал просителей и сказал: «Никто не научит вас жить счастливо, вы должны сами понять, что вам нужно для счастья; напишите, какой вы  хотите видеть свою семью».  Собралась эта огромная семья на семейный совет и решили они: чтобы  семья была дружной, надо относиться друг к другу, придерживаясь определённых принципов. </a:t>
            </a:r>
          </a:p>
          <a:p>
            <a:pPr eaLnBrk="1" hangingPunct="1"/>
            <a:r>
              <a:rPr lang="ru-RU" altLang="ru-RU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  (Каких?) </a:t>
            </a:r>
          </a:p>
          <a:p>
            <a:pPr eaLnBrk="1" hangingPunct="1"/>
            <a:endParaRPr lang="ru-RU" altLang="ru-RU" smtClean="0">
              <a:solidFill>
                <a:srgbClr val="17375E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575" y="4149725"/>
            <a:ext cx="2357438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Семейные ценности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87450" y="1203325"/>
            <a:ext cx="2663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87450" y="1911350"/>
            <a:ext cx="2663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Уважение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87450" y="2720975"/>
            <a:ext cx="2663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22375" y="3579813"/>
            <a:ext cx="2663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64163" y="3554413"/>
            <a:ext cx="2663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Доверие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64163" y="1955800"/>
            <a:ext cx="2663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Забота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64163" y="1249363"/>
            <a:ext cx="2663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373688" y="2720975"/>
            <a:ext cx="2663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Дружба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60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2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203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204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205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206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207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408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017" y="116632"/>
            <a:ext cx="8229600" cy="116922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Творческое задание: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нарисуй домик и напиши ценности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0563" y="1700213"/>
            <a:ext cx="1749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5051425"/>
            <a:ext cx="4529138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60425" y="3429000"/>
            <a:ext cx="1579563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19700" y="4679950"/>
            <a:ext cx="19367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1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23075" y="1341438"/>
            <a:ext cx="1725613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2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750" y="4498975"/>
            <a:ext cx="890588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3" name="Picture 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4825" y="3162300"/>
            <a:ext cx="1768475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4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4338" y="1773238"/>
            <a:ext cx="16240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5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1325" y="3789363"/>
            <a:ext cx="1625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6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1325" y="2733675"/>
            <a:ext cx="1625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7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773238"/>
            <a:ext cx="16557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2728913"/>
            <a:ext cx="16557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9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2825" y="3667125"/>
            <a:ext cx="16573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Гимн семь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139113" y="58277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7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8"/>
          <p:cNvSpPr>
            <a:spLocks noChangeArrowheads="1"/>
          </p:cNvSpPr>
          <p:nvPr/>
        </p:nvSpPr>
        <p:spPr bwMode="auto">
          <a:xfrm>
            <a:off x="5703888" y="2246313"/>
            <a:ext cx="2562225" cy="2089150"/>
          </a:xfrm>
          <a:custGeom>
            <a:avLst/>
            <a:gdLst>
              <a:gd name="T0" fmla="*/ 0 w 30185"/>
              <a:gd name="T1" fmla="*/ 2147483647 h 21600"/>
              <a:gd name="T2" fmla="*/ 2147483647 w 30185"/>
              <a:gd name="T3" fmla="*/ 2147483647 h 21600"/>
              <a:gd name="T4" fmla="*/ 2147483647 w 30185"/>
              <a:gd name="T5" fmla="*/ 2147483647 h 21600"/>
              <a:gd name="T6" fmla="*/ 2147483647 w 30185"/>
              <a:gd name="T7" fmla="*/ 2147483647 h 21600"/>
              <a:gd name="T8" fmla="*/ 2147483647 w 30185"/>
              <a:gd name="T9" fmla="*/ 2147483647 h 21600"/>
              <a:gd name="T10" fmla="*/ 2147483647 w 30185"/>
              <a:gd name="T11" fmla="*/ 2147483647 h 21600"/>
              <a:gd name="T12" fmla="*/ 2147483647 w 30185"/>
              <a:gd name="T13" fmla="*/ 0 h 21600"/>
              <a:gd name="T14" fmla="*/ 2147483647 w 30185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546 w 30185"/>
              <a:gd name="T25" fmla="*/ 5400 h 21600"/>
              <a:gd name="T26" fmla="*/ 22639 w 30185"/>
              <a:gd name="T27" fmla="*/ 162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0185" h="21600">
                <a:moveTo>
                  <a:pt x="0" y="0"/>
                </a:moveTo>
                <a:lnTo>
                  <a:pt x="0" y="21600"/>
                </a:lnTo>
                <a:lnTo>
                  <a:pt x="30185" y="21600"/>
                </a:lnTo>
                <a:lnTo>
                  <a:pt x="30185" y="0"/>
                </a:lnTo>
                <a:lnTo>
                  <a:pt x="0" y="0"/>
                </a:lnTo>
                <a:close/>
                <a:moveTo>
                  <a:pt x="5400" y="5400"/>
                </a:moveTo>
                <a:lnTo>
                  <a:pt x="5400" y="16200"/>
                </a:lnTo>
                <a:lnTo>
                  <a:pt x="24785" y="16200"/>
                </a:lnTo>
                <a:lnTo>
                  <a:pt x="24785" y="5400"/>
                </a:lnTo>
                <a:lnTo>
                  <a:pt x="5400" y="5400"/>
                </a:lnTo>
                <a:close/>
              </a:path>
            </a:pathLst>
          </a:custGeom>
          <a:solidFill>
            <a:srgbClr val="D8ECB3"/>
          </a:solidFill>
          <a:ln w="9525">
            <a:round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18" name="AutoShape 37"/>
          <p:cNvSpPr>
            <a:spLocks noChangeArrowheads="1"/>
          </p:cNvSpPr>
          <p:nvPr/>
        </p:nvSpPr>
        <p:spPr bwMode="auto">
          <a:xfrm>
            <a:off x="3835400" y="2333625"/>
            <a:ext cx="1974850" cy="2027238"/>
          </a:xfrm>
          <a:custGeom>
            <a:avLst/>
            <a:gdLst>
              <a:gd name="T0" fmla="*/ 0 w 21600"/>
              <a:gd name="T1" fmla="*/ 2147483647 h 28786"/>
              <a:gd name="T2" fmla="*/ 2147483647 w 21600"/>
              <a:gd name="T3" fmla="*/ 2147483647 h 28786"/>
              <a:gd name="T4" fmla="*/ 2147483647 w 21600"/>
              <a:gd name="T5" fmla="*/ 2147483647 h 28786"/>
              <a:gd name="T6" fmla="*/ 2147483647 w 21600"/>
              <a:gd name="T7" fmla="*/ 2147483647 h 28786"/>
              <a:gd name="T8" fmla="*/ 2147483647 w 21600"/>
              <a:gd name="T9" fmla="*/ 2147483647 h 28786"/>
              <a:gd name="T10" fmla="*/ 2147483647 w 21600"/>
              <a:gd name="T11" fmla="*/ 2147483647 h 28786"/>
              <a:gd name="T12" fmla="*/ 2147483647 w 21600"/>
              <a:gd name="T13" fmla="*/ 0 h 28786"/>
              <a:gd name="T14" fmla="*/ 2147483647 w 21600"/>
              <a:gd name="T15" fmla="*/ 2147483647 h 287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400 w 21600"/>
              <a:gd name="T25" fmla="*/ 7197 h 28786"/>
              <a:gd name="T26" fmla="*/ 16200 w 21600"/>
              <a:gd name="T27" fmla="*/ 21589 h 287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8786">
                <a:moveTo>
                  <a:pt x="0" y="0"/>
                </a:moveTo>
                <a:lnTo>
                  <a:pt x="0" y="28786"/>
                </a:lnTo>
                <a:lnTo>
                  <a:pt x="21600" y="28786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5400" y="5400"/>
                </a:moveTo>
                <a:lnTo>
                  <a:pt x="5400" y="23386"/>
                </a:lnTo>
                <a:lnTo>
                  <a:pt x="16200" y="23386"/>
                </a:lnTo>
                <a:lnTo>
                  <a:pt x="16200" y="5400"/>
                </a:lnTo>
                <a:lnTo>
                  <a:pt x="5400" y="5400"/>
                </a:lnTo>
                <a:close/>
              </a:path>
            </a:pathLst>
          </a:custGeom>
          <a:solidFill>
            <a:srgbClr val="D8ECB3"/>
          </a:solidFill>
          <a:ln w="9525">
            <a:round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23" b="-25336"/>
          <a:stretch>
            <a:fillRect/>
          </a:stretch>
        </p:blipFill>
        <p:spPr bwMode="auto">
          <a:xfrm>
            <a:off x="1814513" y="2711450"/>
            <a:ext cx="1728787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36"/>
          <p:cNvSpPr>
            <a:spLocks noChangeArrowheads="1"/>
          </p:cNvSpPr>
          <p:nvPr/>
        </p:nvSpPr>
        <p:spPr bwMode="auto">
          <a:xfrm>
            <a:off x="1535113" y="2265363"/>
            <a:ext cx="2287587" cy="2071687"/>
          </a:xfrm>
          <a:custGeom>
            <a:avLst/>
            <a:gdLst>
              <a:gd name="T0" fmla="*/ 0 w 28708"/>
              <a:gd name="T1" fmla="*/ 2147483647 h 21600"/>
              <a:gd name="T2" fmla="*/ 2147483647 w 28708"/>
              <a:gd name="T3" fmla="*/ 2147483647 h 21600"/>
              <a:gd name="T4" fmla="*/ 2147483647 w 28708"/>
              <a:gd name="T5" fmla="*/ 2147483647 h 21600"/>
              <a:gd name="T6" fmla="*/ 2147483647 w 28708"/>
              <a:gd name="T7" fmla="*/ 2147483647 h 21600"/>
              <a:gd name="T8" fmla="*/ 2147483647 w 28708"/>
              <a:gd name="T9" fmla="*/ 2147483647 h 21600"/>
              <a:gd name="T10" fmla="*/ 2147483647 w 28708"/>
              <a:gd name="T11" fmla="*/ 2147483647 h 21600"/>
              <a:gd name="T12" fmla="*/ 2147483647 w 28708"/>
              <a:gd name="T13" fmla="*/ 0 h 21600"/>
              <a:gd name="T14" fmla="*/ 2147483647 w 28708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77 w 28708"/>
              <a:gd name="T25" fmla="*/ 5400 h 21600"/>
              <a:gd name="T26" fmla="*/ 21531 w 28708"/>
              <a:gd name="T27" fmla="*/ 162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708" h="21600">
                <a:moveTo>
                  <a:pt x="0" y="0"/>
                </a:moveTo>
                <a:lnTo>
                  <a:pt x="0" y="21600"/>
                </a:lnTo>
                <a:lnTo>
                  <a:pt x="28708" y="21600"/>
                </a:lnTo>
                <a:lnTo>
                  <a:pt x="28708" y="0"/>
                </a:lnTo>
                <a:lnTo>
                  <a:pt x="0" y="0"/>
                </a:lnTo>
                <a:close/>
                <a:moveTo>
                  <a:pt x="5400" y="5400"/>
                </a:moveTo>
                <a:lnTo>
                  <a:pt x="5400" y="16200"/>
                </a:lnTo>
                <a:lnTo>
                  <a:pt x="23308" y="16200"/>
                </a:lnTo>
                <a:lnTo>
                  <a:pt x="23308" y="5400"/>
                </a:lnTo>
                <a:lnTo>
                  <a:pt x="5400" y="5400"/>
                </a:lnTo>
                <a:close/>
              </a:path>
            </a:pathLst>
          </a:custGeom>
          <a:solidFill>
            <a:srgbClr val="D8ECB3"/>
          </a:solidFill>
          <a:ln w="9525">
            <a:round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196975" y="393700"/>
            <a:ext cx="7324725" cy="1946275"/>
          </a:xfrm>
          <a:prstGeom prst="triangle">
            <a:avLst>
              <a:gd name="adj" fmla="val 51419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2663" y="5268913"/>
            <a:ext cx="1822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350" y="5256213"/>
            <a:ext cx="1822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113" y="5256213"/>
            <a:ext cx="1822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5256213"/>
            <a:ext cx="18478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desk1"/>
          <p:cNvSpPr>
            <a:spLocks noEditPoints="1" noChangeArrowheads="1"/>
          </p:cNvSpPr>
          <p:nvPr/>
        </p:nvSpPr>
        <p:spPr bwMode="auto">
          <a:xfrm>
            <a:off x="1393825" y="4349750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0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altLang="ru-RU" sz="2000">
                <a:solidFill>
                  <a:srgbClr val="0000FF"/>
                </a:solidFill>
                <a:latin typeface="Tahoma" pitchFamily="34" charset="0"/>
                <a:cs typeface="Arial" charset="0"/>
              </a:rPr>
              <a:t>  </a:t>
            </a:r>
            <a:r>
              <a:rPr lang="ru-RU" altLang="ru-RU" sz="2400">
                <a:solidFill>
                  <a:schemeClr val="bg1"/>
                </a:solidFill>
                <a:latin typeface="Tahoma" pitchFamily="34" charset="0"/>
                <a:cs typeface="Arial" charset="0"/>
              </a:rPr>
              <a:t>верность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14838" y="2624138"/>
            <a:ext cx="8890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26163" y="2695575"/>
            <a:ext cx="17684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803400" y="5495925"/>
            <a:ext cx="1365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solidFill>
                  <a:schemeClr val="bg1"/>
                </a:solidFill>
                <a:cs typeface="Arial" charset="0"/>
              </a:rPr>
              <a:t>любовь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298825" y="5518150"/>
            <a:ext cx="185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solidFill>
                  <a:schemeClr val="bg1"/>
                </a:solidFill>
                <a:cs typeface="Arial" charset="0"/>
              </a:rPr>
              <a:t>понимание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53025" y="5527675"/>
            <a:ext cx="1365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solidFill>
                  <a:schemeClr val="bg1"/>
                </a:solidFill>
                <a:cs typeface="Arial" charset="0"/>
              </a:rPr>
              <a:t>дружба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34175" y="5532438"/>
            <a:ext cx="1366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solidFill>
                  <a:schemeClr val="bg1"/>
                </a:solidFill>
                <a:cs typeface="Arial" charset="0"/>
              </a:rPr>
              <a:t>забота</a:t>
            </a:r>
          </a:p>
        </p:txBody>
      </p:sp>
      <p:sp>
        <p:nvSpPr>
          <p:cNvPr id="29" name="desk1"/>
          <p:cNvSpPr>
            <a:spLocks noEditPoints="1" noChangeArrowheads="1"/>
          </p:cNvSpPr>
          <p:nvPr/>
        </p:nvSpPr>
        <p:spPr bwMode="auto">
          <a:xfrm>
            <a:off x="3203575" y="4327525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0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altLang="ru-RU" sz="2000">
                <a:solidFill>
                  <a:srgbClr val="0000FF"/>
                </a:solidFill>
                <a:latin typeface="Tahoma" pitchFamily="34" charset="0"/>
                <a:cs typeface="Arial" charset="0"/>
              </a:rPr>
              <a:t>  </a:t>
            </a:r>
            <a:r>
              <a:rPr lang="ru-RU" altLang="ru-RU" sz="2400">
                <a:solidFill>
                  <a:schemeClr val="bg1"/>
                </a:solidFill>
                <a:latin typeface="Tahoma" pitchFamily="34" charset="0"/>
                <a:cs typeface="Arial" charset="0"/>
              </a:rPr>
              <a:t>помощь</a:t>
            </a:r>
          </a:p>
        </p:txBody>
      </p:sp>
      <p:pic>
        <p:nvPicPr>
          <p:cNvPr id="12307" name="Picture 7" descr="C:\Users\александр\Desktop\470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72388" y="0"/>
            <a:ext cx="1471612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686175" y="1123950"/>
            <a:ext cx="26558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е м ь я </a:t>
            </a:r>
          </a:p>
        </p:txBody>
      </p:sp>
      <p:sp>
        <p:nvSpPr>
          <p:cNvPr id="14" name="desk1"/>
          <p:cNvSpPr>
            <a:spLocks noEditPoints="1" noChangeArrowheads="1"/>
          </p:cNvSpPr>
          <p:nvPr/>
        </p:nvSpPr>
        <p:spPr bwMode="auto">
          <a:xfrm>
            <a:off x="4981575" y="4321175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0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altLang="ru-RU" sz="2000">
                <a:solidFill>
                  <a:srgbClr val="0000FF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altLang="ru-RU" sz="2400">
                <a:solidFill>
                  <a:schemeClr val="bg1"/>
                </a:solidFill>
                <a:latin typeface="Tahoma" pitchFamily="34" charset="0"/>
                <a:cs typeface="Arial" charset="0"/>
              </a:rPr>
              <a:t>уважение</a:t>
            </a:r>
          </a:p>
        </p:txBody>
      </p:sp>
      <p:sp>
        <p:nvSpPr>
          <p:cNvPr id="30" name="desk1"/>
          <p:cNvSpPr>
            <a:spLocks noEditPoints="1" noChangeArrowheads="1"/>
          </p:cNvSpPr>
          <p:nvPr/>
        </p:nvSpPr>
        <p:spPr bwMode="auto">
          <a:xfrm>
            <a:off x="6599238" y="4308475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0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altLang="ru-RU" sz="2000">
                <a:solidFill>
                  <a:srgbClr val="0000FF"/>
                </a:solidFill>
                <a:latin typeface="Tahoma" pitchFamily="34" charset="0"/>
                <a:cs typeface="Arial" charset="0"/>
              </a:rPr>
              <a:t>  </a:t>
            </a:r>
            <a:r>
              <a:rPr lang="ru-RU" altLang="ru-RU" sz="24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доброта</a:t>
            </a:r>
          </a:p>
        </p:txBody>
      </p:sp>
      <p:sp>
        <p:nvSpPr>
          <p:cNvPr id="25" name="desk1"/>
          <p:cNvSpPr>
            <a:spLocks noEditPoints="1" noChangeArrowheads="1"/>
          </p:cNvSpPr>
          <p:nvPr/>
        </p:nvSpPr>
        <p:spPr bwMode="auto">
          <a:xfrm>
            <a:off x="-5013325" y="2841625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0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altLang="ru-RU" sz="2000">
                <a:solidFill>
                  <a:srgbClr val="0000FF"/>
                </a:solidFill>
                <a:latin typeface="Tahoma" pitchFamily="34" charset="0"/>
                <a:cs typeface="Arial" charset="0"/>
              </a:rPr>
              <a:t>  </a:t>
            </a:r>
            <a:endParaRPr lang="ru-RU" altLang="ru-RU" sz="2400">
              <a:solidFill>
                <a:schemeClr val="bg1"/>
              </a:solidFill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10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6" grpId="0" animBg="1"/>
      <p:bldP spid="9" grpId="0" animBg="1"/>
      <p:bldP spid="13" grpId="0" animBg="1"/>
      <p:bldP spid="4" grpId="0"/>
      <p:bldP spid="26" grpId="0"/>
      <p:bldP spid="27" grpId="0"/>
      <p:bldP spid="28" grpId="0"/>
      <p:bldP spid="29" grpId="0" animBg="1"/>
      <p:bldP spid="8" grpId="0"/>
      <p:bldP spid="14" grpId="0" animBg="1"/>
      <p:bldP spid="30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40966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Правила дружной семьи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82917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sz="2800" dirty="0" smtClean="0"/>
              <a:t>Старайся строить отношения в семье на доверии и взаимопонимании.</a:t>
            </a:r>
          </a:p>
          <a:p>
            <a:pPr>
              <a:defRPr/>
            </a:pPr>
            <a:endParaRPr lang="ru-RU" sz="800" dirty="0" smtClean="0"/>
          </a:p>
          <a:p>
            <a:pPr>
              <a:defRPr/>
            </a:pPr>
            <a:r>
              <a:rPr lang="ru-RU" sz="2800" dirty="0" smtClean="0"/>
              <a:t> Делись с членами семьи своими огорчениями и радостями.</a:t>
            </a:r>
          </a:p>
          <a:p>
            <a:pPr>
              <a:defRPr/>
            </a:pPr>
            <a:endParaRPr lang="ru-RU" sz="800" dirty="0" smtClean="0"/>
          </a:p>
          <a:p>
            <a:pPr>
              <a:defRPr/>
            </a:pPr>
            <a:r>
              <a:rPr lang="ru-RU" sz="2800" dirty="0" smtClean="0"/>
              <a:t> Не причиняй боли родному человеку.</a:t>
            </a:r>
          </a:p>
          <a:p>
            <a:pPr>
              <a:defRPr/>
            </a:pPr>
            <a:endParaRPr lang="ru-RU" sz="800" dirty="0" smtClean="0"/>
          </a:p>
          <a:p>
            <a:pPr>
              <a:defRPr/>
            </a:pPr>
            <a:r>
              <a:rPr lang="ru-RU" sz="2800" dirty="0" smtClean="0"/>
              <a:t> Помогай родителям.</a:t>
            </a:r>
          </a:p>
          <a:p>
            <a:pPr>
              <a:defRPr/>
            </a:pPr>
            <a:endParaRPr lang="ru-RU" sz="800" dirty="0" smtClean="0"/>
          </a:p>
          <a:p>
            <a:pPr>
              <a:defRPr/>
            </a:pPr>
            <a:r>
              <a:rPr lang="ru-RU" sz="2800" dirty="0" smtClean="0"/>
              <a:t> Уважай старость.</a:t>
            </a:r>
          </a:p>
          <a:p>
            <a:pPr>
              <a:defRPr/>
            </a:pPr>
            <a:endParaRPr lang="ru-RU" sz="800" dirty="0" smtClean="0"/>
          </a:p>
          <a:p>
            <a:pPr>
              <a:defRPr/>
            </a:pPr>
            <a:r>
              <a:rPr lang="ru-RU" sz="2800" dirty="0" smtClean="0"/>
              <a:t> Дари радость членам своей семьи.</a:t>
            </a:r>
          </a:p>
          <a:p>
            <a:pPr>
              <a:buFont typeface="Arial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87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034" y="116632"/>
            <a:ext cx="8229600" cy="122413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Пословицы и поговорки о семье и любви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365250"/>
            <a:ext cx="3898900" cy="31242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что и клад,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гостях хорошо,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 семья вместе,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будет добра,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Согласную семью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4790" y="4365104"/>
            <a:ext cx="2523973" cy="1924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82988" y="1387475"/>
            <a:ext cx="38163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коли в семье лад.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16388" y="3660775"/>
            <a:ext cx="3816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горе не  берёт.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82988" y="3114675"/>
            <a:ext cx="3816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коли в семье вражда.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079875" y="2544763"/>
            <a:ext cx="38163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и душа на месте.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79875" y="1960563"/>
            <a:ext cx="3816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дома лучше.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74540"/>
            <a:ext cx="3888432" cy="83672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u="sng" dirty="0">
                <a:solidFill>
                  <a:schemeClr val="accent1">
                    <a:lumMod val="50000"/>
                  </a:schemeClr>
                </a:solidFill>
              </a:rPr>
              <a:t>Генеалогия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6088" y="1211263"/>
            <a:ext cx="3178175" cy="468153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5963" y="1608138"/>
            <a:ext cx="27241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68325" y="2782888"/>
            <a:ext cx="4675188" cy="2678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наука о родственных </a:t>
            </a:r>
          </a:p>
          <a:p>
            <a:pPr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связях;</a:t>
            </a:r>
          </a:p>
          <a:p>
            <a:pPr marL="285750" indent="-285750">
              <a:buFontTx/>
              <a:buChar char="-"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систематическое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собра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ние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сведений о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происхож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дении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преемстве и родстве</a:t>
            </a:r>
          </a:p>
          <a:p>
            <a:pPr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фамилий и родов.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903288"/>
            <a:ext cx="3756025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07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Геральдика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56363" y="34925"/>
            <a:ext cx="230346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457" y="1556792"/>
            <a:ext cx="2090632" cy="1872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481013" y="3860800"/>
            <a:ext cx="2432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000000"/>
                </a:solidFill>
                <a:cs typeface="Arial" charset="0"/>
              </a:rPr>
              <a:t>Герб рода Пушкиных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492896"/>
            <a:ext cx="2078262" cy="1903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3425825" y="4829175"/>
            <a:ext cx="2209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000000"/>
                </a:solidFill>
                <a:cs typeface="Arial" charset="0"/>
              </a:rPr>
              <a:t>Герб рода Толстых</a:t>
            </a:r>
          </a:p>
        </p:txBody>
      </p:sp>
      <p:sp>
        <p:nvSpPr>
          <p:cNvPr id="18440" name="TextBox 8"/>
          <p:cNvSpPr txBox="1">
            <a:spLocks noChangeArrowheads="1"/>
          </p:cNvSpPr>
          <p:nvPr/>
        </p:nvSpPr>
        <p:spPr bwMode="auto">
          <a:xfrm>
            <a:off x="6007100" y="5732463"/>
            <a:ext cx="2786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000000"/>
                </a:solidFill>
                <a:cs typeface="Arial" charset="0"/>
              </a:rPr>
              <a:t>Герб рода Лермонтовых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2277" y="3645024"/>
            <a:ext cx="2074814" cy="18056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222" y="188640"/>
            <a:ext cx="8229600" cy="238310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Попробуйте и вы нарисовать герб вашей семьи и прислать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</a:rPr>
              <a:t>классному руководителю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435100" y="274638"/>
            <a:ext cx="7497763" cy="1143000"/>
          </a:xfrm>
          <a:ln/>
        </p:spPr>
        <p:txBody>
          <a:bodyPr anchor="t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98475" y="-157163"/>
            <a:ext cx="8431213" cy="362585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dirty="0">
                <a:solidFill>
                  <a:srgbClr val="244583"/>
                </a:solidFill>
                <a:latin typeface="Gill Sans MT" charset="0"/>
              </a:rPr>
              <a:t> </a:t>
            </a:r>
          </a:p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244583"/>
                </a:solidFill>
                <a:latin typeface="Gill Sans MT" charset="0"/>
              </a:rPr>
              <a:t>Данный праздник был учрежден Генеральной Ассамблеей ООН  20 сентября 1993 года.</a:t>
            </a:r>
          </a:p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244583"/>
                </a:solidFill>
                <a:latin typeface="Gill Sans MT" charset="0"/>
              </a:rPr>
              <a:t> </a:t>
            </a:r>
          </a:p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244583"/>
                </a:solidFill>
                <a:latin typeface="Gill Sans MT" charset="0"/>
              </a:rPr>
              <a:t>Праздник "Международный день семьи" был создан с целью привлечения внимания широкой общественности к проблемам семьи, которых сегодня существует большое количество.</a:t>
            </a:r>
          </a:p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000" dirty="0">
              <a:solidFill>
                <a:srgbClr val="244583"/>
              </a:solidFill>
              <a:latin typeface="Gill Sans MT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63" y="3527425"/>
            <a:ext cx="7415212" cy="2735263"/>
          </a:xfrm>
          <a:prstGeom prst="rect">
            <a:avLst/>
          </a:prstGeom>
          <a:noFill/>
          <a:ln w="190440" cap="flat">
            <a:solidFill>
              <a:srgbClr val="FFC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770" decel="100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8" dur="770" decel="100000" fill="hold"/>
                                        <p:tgtEl>
                                          <p:spTgt spid="6147"/>
                                        </p:tgtEl>
                                      </p:cBhvr>
                                    </p:animScale>
                                    <p:animScale>
                                      <p:cBhvr additive="repl"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Scale>
                                    <p:set>
                                      <p:cBhvr additive="repl">
                                        <p:cTn id="10" dur="77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boolVal val="0"/>
                                      </p:to>
                                    </p:set>
                                    <p:anim from="(0.5)" to="(#ppt_#ppt_x)" calcmode="lin" valueType="num">
                                      <p:cBhvr additive="repl">
                                        <p:cTn id="11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12" dur="77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boolVal val="0"/>
                                      </p:to>
                                    </p:set>
                                    <p:anim from="(#ppt_#ppt_y+0.4)" to="(#ppt_#ppt_y)" calcmode="lin" valueType="num">
                                      <p:cBhvr additive="repl">
                                        <p:cTn id="13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94421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Семья </a:t>
            </a:r>
            <a:br>
              <a:rPr lang="ru-RU" dirty="0" smtClean="0"/>
            </a:br>
            <a:r>
              <a:rPr lang="ru-RU" dirty="0" smtClean="0"/>
              <a:t>и </a:t>
            </a:r>
            <a:br>
              <a:rPr lang="ru-RU" dirty="0" smtClean="0"/>
            </a:br>
            <a:r>
              <a:rPr lang="ru-RU" dirty="0" smtClean="0"/>
              <a:t>семейные ценности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6100" y="3213100"/>
            <a:ext cx="3529013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888" y="0"/>
            <a:ext cx="8229600" cy="135729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2060"/>
                </a:solidFill>
              </a:rPr>
              <a:t>Термины и понятия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классного часа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7921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Родина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6888" y="2708275"/>
            <a:ext cx="3816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Малая родина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8638" y="3516313"/>
            <a:ext cx="38163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Семья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8638" y="4257675"/>
            <a:ext cx="94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Род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8638" y="4927600"/>
            <a:ext cx="4627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Семейные ценности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5870" y="1561106"/>
            <a:ext cx="2695431" cy="1794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839369"/>
            <a:ext cx="2704609" cy="1920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2060"/>
                </a:solidFill>
              </a:rPr>
              <a:t>Какое слово пропущено в пословицах?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863" y="1593850"/>
            <a:ext cx="8362950" cy="23336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/>
              <a:t>Нет в мире </a:t>
            </a:r>
            <a:r>
              <a:rPr lang="ru-RU" sz="2800" dirty="0" smtClean="0"/>
              <a:t>краше </a:t>
            </a:r>
            <a:r>
              <a:rPr lang="ru-RU" sz="2800" u="sng" dirty="0" smtClean="0"/>
              <a:t>                   </a:t>
            </a:r>
            <a:r>
              <a:rPr lang="ru-RU" sz="2800" dirty="0" smtClean="0"/>
              <a:t> нашей.</a:t>
            </a:r>
            <a:endParaRPr lang="ru-RU" sz="2800" dirty="0"/>
          </a:p>
          <a:p>
            <a:pPr eaLnBrk="1" hangingPunct="1">
              <a:defRPr/>
            </a:pPr>
            <a:r>
              <a:rPr lang="ru-RU" sz="2800" dirty="0" smtClean="0"/>
              <a:t>Человек без </a:t>
            </a:r>
            <a:r>
              <a:rPr lang="ru-RU" sz="2800" u="sng" dirty="0" smtClean="0"/>
              <a:t>               </a:t>
            </a:r>
            <a:r>
              <a:rPr lang="ru-RU" sz="2800" dirty="0" smtClean="0"/>
              <a:t>, что соловей без песни.</a:t>
            </a:r>
          </a:p>
          <a:p>
            <a:pPr eaLnBrk="1" hangingPunct="1">
              <a:defRPr/>
            </a:pPr>
            <a:r>
              <a:rPr lang="ru-RU" sz="2800" dirty="0" smtClean="0"/>
              <a:t>Одна </a:t>
            </a:r>
            <a:r>
              <a:rPr lang="ru-RU" sz="2800" dirty="0"/>
              <a:t>у человека мать, одна у него и </a:t>
            </a:r>
            <a:r>
              <a:rPr lang="ru-RU" sz="2800" u="sng" dirty="0"/>
              <a:t> </a:t>
            </a:r>
            <a:r>
              <a:rPr lang="ru-RU" sz="2800" u="sng" dirty="0" smtClean="0"/>
              <a:t>              </a:t>
            </a:r>
            <a:r>
              <a:rPr lang="ru-RU" sz="2800" dirty="0" smtClean="0"/>
              <a:t>.</a:t>
            </a:r>
            <a:endParaRPr lang="ru-RU" sz="2800" dirty="0"/>
          </a:p>
          <a:p>
            <a:pPr eaLnBrk="1" hangingPunct="1">
              <a:defRPr/>
            </a:pPr>
            <a:r>
              <a:rPr lang="ru-RU" sz="2800" dirty="0"/>
              <a:t>У народа один дом </a:t>
            </a:r>
            <a:r>
              <a:rPr lang="ru-RU" sz="2800" dirty="0" smtClean="0">
                <a:solidFill>
                  <a:schemeClr val="tx1"/>
                </a:solidFill>
              </a:rPr>
              <a:t>– </a:t>
            </a:r>
            <a:r>
              <a:rPr lang="ru-RU" sz="2800" u="sng" dirty="0" smtClean="0">
                <a:solidFill>
                  <a:schemeClr val="tx1"/>
                </a:solidFill>
              </a:rPr>
              <a:t>                      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300" y="3716338"/>
            <a:ext cx="44640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08175" y="4949825"/>
            <a:ext cx="22336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800" b="1">
                <a:solidFill>
                  <a:srgbClr val="FF0000"/>
                </a:solidFill>
                <a:latin typeface="Sylfaen" pitchFamily="18" charset="0"/>
                <a:cs typeface="Arial" charset="0"/>
              </a:rPr>
              <a:t>Родина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5313" y="4120055"/>
            <a:ext cx="2478422" cy="18588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95738" y="1593850"/>
            <a:ext cx="1728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FF0000"/>
                </a:solidFill>
                <a:cs typeface="Arial" charset="0"/>
              </a:rPr>
              <a:t>Родины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4325" y="2117725"/>
            <a:ext cx="17287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FF0000"/>
                </a:solidFill>
                <a:cs typeface="Arial" charset="0"/>
              </a:rPr>
              <a:t>Родины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018338" y="2630488"/>
            <a:ext cx="1728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FF0000"/>
                </a:solidFill>
                <a:cs typeface="Arial" charset="0"/>
              </a:rPr>
              <a:t>Родина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16463" y="3154363"/>
            <a:ext cx="17287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FF0000"/>
                </a:solidFill>
                <a:cs typeface="Arial" charset="0"/>
              </a:rPr>
              <a:t>Родина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126" y="11663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>
                <a:solidFill>
                  <a:srgbClr val="002060"/>
                </a:solidFill>
              </a:rPr>
              <a:t>Р</a:t>
            </a:r>
            <a:r>
              <a:rPr lang="ru-RU" sz="5400" dirty="0" smtClean="0">
                <a:solidFill>
                  <a:srgbClr val="002060"/>
                </a:solidFill>
              </a:rPr>
              <a:t>одина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0063" y="5084763"/>
            <a:ext cx="3665537" cy="7921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Малая  родина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8708" y="1628800"/>
            <a:ext cx="3936437" cy="29523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8002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dirty="0" smtClean="0">
                <a:solidFill>
                  <a:srgbClr val="002060"/>
                </a:solidFill>
              </a:rPr>
              <a:t>Любовь к Родине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</a:rPr>
              <a:t>	 начинается с семьи.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6256338" y="2635250"/>
            <a:ext cx="2160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Френсис Бэкон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3097213"/>
            <a:ext cx="4960938" cy="335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60363" y="431800"/>
            <a:ext cx="8583612" cy="5761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7932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Притча. Однажды молодые рыбёшки, живущие в реке, спросили у старой рыбы, знает ли она, что такое вода. Старая рыба ответила: «Я не знаю, что такое вода, но, когда нас вытащат из неё, мы поймём истину (правду)».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600" b="1" dirty="0">
              <a:solidFill>
                <a:srgbClr val="000000"/>
              </a:solidFill>
            </a:endParaRPr>
          </a:p>
          <a:p>
            <a:pPr marL="514350" indent="-514350"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600" b="1" dirty="0" smtClean="0">
                <a:solidFill>
                  <a:srgbClr val="000000"/>
                </a:solidFill>
              </a:rPr>
              <a:t>Чем </a:t>
            </a:r>
            <a:r>
              <a:rPr lang="ru-RU" sz="2600" b="1" dirty="0">
                <a:solidFill>
                  <a:srgbClr val="000000"/>
                </a:solidFill>
              </a:rPr>
              <a:t>была вода для её обитателей?</a:t>
            </a:r>
          </a:p>
          <a:p>
            <a:pPr marL="514350" indent="-514350"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600" b="1" dirty="0">
              <a:solidFill>
                <a:srgbClr val="000000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2. Кто подразумевается под образом старой рыбы и рыбёшек</a:t>
            </a:r>
            <a:r>
              <a:rPr lang="ru-RU" sz="2600" b="1" dirty="0" smtClean="0">
                <a:solidFill>
                  <a:srgbClr val="000000"/>
                </a:solidFill>
              </a:rPr>
              <a:t>?    </a:t>
            </a:r>
            <a:endParaRPr lang="ru-RU" sz="2600" b="1" dirty="0">
              <a:solidFill>
                <a:srgbClr val="000000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600" b="1" dirty="0">
              <a:solidFill>
                <a:srgbClr val="000000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3. Как называют группу людей, состоящую из взрослых и детей?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60363" y="431800"/>
            <a:ext cx="8583612" cy="5761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7932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600" b="1" dirty="0">
              <a:solidFill>
                <a:srgbClr val="000000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1. Чем была вода для её обитателей?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(домом)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600" b="1" dirty="0">
              <a:solidFill>
                <a:srgbClr val="000000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2. Кто подразумевается под образом старой рыбы и рыбёшек</a:t>
            </a:r>
            <a:r>
              <a:rPr lang="ru-RU" sz="2600" b="1" dirty="0" smtClean="0">
                <a:solidFill>
                  <a:srgbClr val="000000"/>
                </a:solidFill>
              </a:rPr>
              <a:t>?    (</a:t>
            </a:r>
            <a:r>
              <a:rPr lang="ru-RU" sz="2600" b="1" dirty="0">
                <a:solidFill>
                  <a:srgbClr val="000000"/>
                </a:solidFill>
              </a:rPr>
              <a:t>взрослые и дети)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600" b="1" dirty="0">
              <a:solidFill>
                <a:srgbClr val="000000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3. Как называют группу людей, состоящую из взрослых и детей</a:t>
            </a:r>
            <a:r>
              <a:rPr lang="ru-RU" sz="2600" b="1" dirty="0" smtClean="0">
                <a:solidFill>
                  <a:srgbClr val="000000"/>
                </a:solidFill>
              </a:rPr>
              <a:t>? (Семья)</a:t>
            </a:r>
            <a:endParaRPr lang="ru-RU" sz="2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theme1.xml><?xml version="1.0" encoding="utf-8"?>
<a:theme xmlns:a="http://schemas.openxmlformats.org/drawingml/2006/main" name="Презентация ОБЛАКА И ГЛОБУ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ОБЛАКА И ГЛОБУС</Template>
  <TotalTime>725</TotalTime>
  <Words>484</Words>
  <Application>Microsoft Office PowerPoint</Application>
  <PresentationFormat>Экран (4:3)</PresentationFormat>
  <Paragraphs>104</Paragraphs>
  <Slides>18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Презентация ОБЛАКА И ГЛОБУС</vt:lpstr>
      <vt:lpstr>15 мая – международный день семьи</vt:lpstr>
      <vt:lpstr>Презентация PowerPoint</vt:lpstr>
      <vt:lpstr>Семья  и  семейные ценности</vt:lpstr>
      <vt:lpstr>Термины и понятия  классного часа</vt:lpstr>
      <vt:lpstr>Какое слово пропущено в пословицах?</vt:lpstr>
      <vt:lpstr>Родина</vt:lpstr>
      <vt:lpstr>Любовь к Родине     начинается с семьи.</vt:lpstr>
      <vt:lpstr>Презентация PowerPoint</vt:lpstr>
      <vt:lpstr>Презентация PowerPoint</vt:lpstr>
      <vt:lpstr>Как появилась дружная семья </vt:lpstr>
      <vt:lpstr>Семейные ценности</vt:lpstr>
      <vt:lpstr>Творческое задание: нарисуй домик и напиши ценности</vt:lpstr>
      <vt:lpstr>Презентация PowerPoint</vt:lpstr>
      <vt:lpstr>Правила дружной семьи</vt:lpstr>
      <vt:lpstr>Пословицы и поговорки о семье и любви</vt:lpstr>
      <vt:lpstr>Генеалогия  </vt:lpstr>
      <vt:lpstr>Геральдика</vt:lpstr>
      <vt:lpstr>Попробуйте и вы нарисовать герб вашей семьи и прислать классному руководителю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admin</cp:lastModifiedBy>
  <cp:revision>68</cp:revision>
  <dcterms:created xsi:type="dcterms:W3CDTF">2011-07-31T17:09:33Z</dcterms:created>
  <dcterms:modified xsi:type="dcterms:W3CDTF">2020-05-15T05:22:48Z</dcterms:modified>
</cp:coreProperties>
</file>