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74" r:id="rId12"/>
    <p:sldId id="277" r:id="rId13"/>
    <p:sldId id="280" r:id="rId14"/>
    <p:sldId id="276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B232B6-FC0C-4518-8C0F-72649B3ADCFF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39CE2C-88FC-410F-8651-24D1D8A63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33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16C7-2E6E-4E8F-95D6-EA9C7B22EFFA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662F-CDCB-4265-9777-8C7B01758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04B65-9159-4509-8503-45772C13EA3C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F291-3E3B-4262-8648-CD309B8E9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5FC6-5398-459B-91F4-44F6E3DB47A3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B25C-147C-47A4-950F-D829B88EC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C2555-6309-4EC0-BBBD-18FED4C1B1B8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D0D7-502A-4299-BEEC-41ABD29CF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302E-4BE2-486E-B879-4DC1B4530D86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EE2A2-D532-4457-8E34-77474569A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3525-A215-4BC6-8577-68B072841899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62FA-B7E4-4615-A168-A9A689877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B43E-37B7-4A50-BF26-ACEBAD3760F9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C6DF-FADD-4EF9-AF90-5C0168B1C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1E1F-D194-45A7-84DC-67A33A65035B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0CBB-5362-481F-B9A7-972474AB7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7719-0173-4DD6-B12D-A0B18D1266CF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FFBFD-0C1C-478B-940D-4646EEC5D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23594-F84B-4B3D-94D1-81B8ACA8910C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FA0C-3D24-4F88-929C-7B3DA6FFF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D828-D7C2-49BB-9F2F-EAE1BE7771CD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1AA9-BD70-4A79-9DFA-1094C4997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FA2960-E289-4EB1-9304-6F8E5667F649}" type="datetimeFigureOut">
              <a:rPr lang="ru-RU"/>
              <a:pPr>
                <a:defRPr/>
              </a:pPr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9F2BBD-CCE8-4589-AB26-ABFB1772A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artphotographic.ru/jj/2008/may/7/IMG_9420kristall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tphotographic.ru/jj/2008/may/7/IMG_9420kristall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1580" y="188640"/>
            <a:ext cx="5112568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регуляция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2123728" y="3212976"/>
            <a:ext cx="2448272" cy="3456384"/>
          </a:xfrm>
          <a:prstGeom prst="flowChartConnector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8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5338" y="0"/>
            <a:ext cx="3268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/>
          </a:blip>
          <a:srcRect/>
          <a:stretch/>
        </p:blipFill>
        <p:spPr>
          <a:xfrm>
            <a:off x="6444847" y="3404723"/>
            <a:ext cx="2129378" cy="329867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91" r="27878"/>
          <a:stretch>
            <a:fillRect/>
          </a:stretch>
        </p:blipFill>
        <p:spPr bwMode="auto">
          <a:xfrm>
            <a:off x="3600450" y="-1588"/>
            <a:ext cx="2387600" cy="68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59112" y="116632"/>
            <a:ext cx="11977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минога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324" y="1124744"/>
            <a:ext cx="9853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акула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1771" y="2060848"/>
            <a:ext cx="11140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треска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6476" y="2977097"/>
            <a:ext cx="14046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лягушка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9788" y="3933056"/>
            <a:ext cx="15134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крокодил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6095" y="5013176"/>
            <a:ext cx="76828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гусь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3256" y="5973067"/>
            <a:ext cx="12442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лошадь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5659" y="50353"/>
            <a:ext cx="30169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продолговатый мозг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0904" y="509686"/>
            <a:ext cx="15146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мозжечок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0904" y="893910"/>
            <a:ext cx="27933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обонятельная зона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0904" y="1363363"/>
            <a:ext cx="24639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зрительная зона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6176" y="1815801"/>
            <a:ext cx="18485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другие доли</a:t>
            </a:r>
          </a:p>
        </p:txBody>
      </p:sp>
      <p:pic>
        <p:nvPicPr>
          <p:cNvPr id="14351" name="Рисунок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3838" y="37068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Рисунок 1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4788" y="27511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Рисунок 1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5" y="46815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Рисунок 1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75" y="5622925"/>
            <a:ext cx="11890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http://a-lapin.narod.ru/Minog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3" y="0"/>
            <a:ext cx="125253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4" descr="Картинка 7 из 5407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500" y="1955800"/>
            <a:ext cx="13477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6" descr="Картинка 13 из 74871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739775"/>
            <a:ext cx="226536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779813" y="2291680"/>
            <a:ext cx="327282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различных животных все отделы развиты по - разному.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6045" y="3793853"/>
            <a:ext cx="327282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 чем это связано?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79813" y="4430283"/>
            <a:ext cx="3272826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уровнем организации и образом жизни животного.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257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7849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Наивысшего развития нервная система достигла у млекопитающих.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490" y="5157192"/>
            <a:ext cx="87849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головной мозг развит значительно сильнее, чем у других позвоночных.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0028" y="2060848"/>
            <a:ext cx="525658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крупный отдел-</a:t>
            </a: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большие</a:t>
            </a: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полушария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головного мозга.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787900" y="3873500"/>
            <a:ext cx="3887788" cy="113982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Работа ЖВ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345363" cy="2159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4163" y="3035300"/>
            <a:ext cx="8712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Работу всего организма регулирует и эндокринная система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84163" y="5367338"/>
            <a:ext cx="85074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Гормоны  поступают в тканевую жидкость и в кровь.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94926" y="4186922"/>
            <a:ext cx="84969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Гормоны  вырабатывают специальные железы- </a:t>
            </a:r>
            <a:r>
              <a:rPr lang="ru-RU" sz="2800" b="1" i="1" dirty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эндокринные или железы внутренней секреции.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llu_endocrine_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04813"/>
            <a:ext cx="31718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116013" y="5743575"/>
            <a:ext cx="6911975" cy="946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Гормоны вырабатываются  специальными органами.  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619250" y="836613"/>
            <a:ext cx="1511300" cy="431800"/>
          </a:xfrm>
          <a:prstGeom prst="flowChartTerminator">
            <a:avLst/>
          </a:prstGeom>
          <a:solidFill>
            <a:schemeClr val="bg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гипофиз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79388" y="1628775"/>
            <a:ext cx="2808287" cy="1295400"/>
          </a:xfrm>
          <a:prstGeom prst="flowChartTerminator">
            <a:avLst/>
          </a:prstGeom>
          <a:solidFill>
            <a:schemeClr val="bg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щитовидная и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паращитовидная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железы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580063" y="1484313"/>
            <a:ext cx="3348037" cy="863600"/>
          </a:xfrm>
          <a:prstGeom prst="flowChartTerminator">
            <a:avLst/>
          </a:prstGeom>
          <a:solidFill>
            <a:schemeClr val="bg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тимус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(вилочковая железа)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5508625" y="549275"/>
            <a:ext cx="1944688" cy="503238"/>
          </a:xfrm>
          <a:prstGeom prst="flowChartTerminator">
            <a:avLst/>
          </a:prstGeom>
          <a:solidFill>
            <a:schemeClr val="bg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гипоталамус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827088" y="3284538"/>
            <a:ext cx="2305050" cy="504825"/>
          </a:xfrm>
          <a:prstGeom prst="flowChartTerminator">
            <a:avLst/>
          </a:prstGeom>
          <a:solidFill>
            <a:schemeClr val="bg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надпочечники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5867400" y="3284538"/>
            <a:ext cx="2305050" cy="863600"/>
          </a:xfrm>
          <a:prstGeom prst="flowChartTerminator">
            <a:avLst/>
          </a:prstGeom>
          <a:solidFill>
            <a:schemeClr val="bg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поджелудочная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железа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0" y="4581525"/>
            <a:ext cx="2700338" cy="935038"/>
          </a:xfrm>
          <a:prstGeom prst="flowChartTerminator">
            <a:avLst/>
          </a:prstGeom>
          <a:solidFill>
            <a:schemeClr val="bg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половые железы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(семенники)</a:t>
            </a: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5940425" y="4292600"/>
            <a:ext cx="2700338" cy="935038"/>
          </a:xfrm>
          <a:prstGeom prst="flowChartTerminator">
            <a:avLst/>
          </a:prstGeom>
          <a:solidFill>
            <a:schemeClr val="bg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половые железы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(яичники)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 descr="cabg015"/>
          <p:cNvSpPr>
            <a:spLocks noChangeArrowheads="1"/>
          </p:cNvSpPr>
          <p:nvPr/>
        </p:nvSpPr>
        <p:spPr bwMode="auto">
          <a:xfrm>
            <a:off x="1692275" y="981075"/>
            <a:ext cx="5810250" cy="3851275"/>
          </a:xfrm>
          <a:prstGeom prst="star16">
            <a:avLst>
              <a:gd name="adj" fmla="val 37500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000" b="1">
              <a:latin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</a:p>
          <a:p>
            <a:pPr algn="ctr" eaLnBrk="0" hangingPunct="0"/>
            <a:r>
              <a:rPr lang="ru-RU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ГОРМОНОВ</a:t>
            </a:r>
            <a:endParaRPr lang="en-US" sz="36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AutoShape 5" descr="cabg076"/>
          <p:cNvSpPr>
            <a:spLocks noChangeArrowheads="1"/>
          </p:cNvSpPr>
          <p:nvPr/>
        </p:nvSpPr>
        <p:spPr bwMode="auto">
          <a:xfrm>
            <a:off x="395288" y="1844675"/>
            <a:ext cx="2582862" cy="1316038"/>
          </a:xfrm>
          <a:prstGeom prst="roundRect">
            <a:avLst>
              <a:gd name="adj" fmla="val 16667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обеспечивают рост и развитие организма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13" descr="cabg076"/>
          <p:cNvSpPr>
            <a:spLocks noChangeArrowheads="1"/>
          </p:cNvSpPr>
          <p:nvPr/>
        </p:nvSpPr>
        <p:spPr bwMode="auto">
          <a:xfrm>
            <a:off x="2411413" y="620713"/>
            <a:ext cx="4537075" cy="919162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обеспечивают постоянство внутренней среды организма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AutoShape 14" descr="cabg076"/>
          <p:cNvSpPr>
            <a:spLocks noChangeArrowheads="1"/>
          </p:cNvSpPr>
          <p:nvPr/>
        </p:nvSpPr>
        <p:spPr bwMode="auto">
          <a:xfrm>
            <a:off x="6227763" y="1773238"/>
            <a:ext cx="2635250" cy="1316037"/>
          </a:xfrm>
          <a:prstGeom prst="roundRect">
            <a:avLst>
              <a:gd name="adj" fmla="val 16667"/>
            </a:avLst>
          </a:prstGeom>
          <a:blipFill dpi="0" rotWithShape="1">
            <a:blip r:embed="rId5" cstate="screen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контролируют процессы обмена веществ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AutoShape 15" descr="cabg076"/>
          <p:cNvSpPr>
            <a:spLocks noChangeArrowheads="1"/>
          </p:cNvSpPr>
          <p:nvPr/>
        </p:nvSpPr>
        <p:spPr bwMode="auto">
          <a:xfrm>
            <a:off x="2411413" y="3429000"/>
            <a:ext cx="4371975" cy="1719263"/>
          </a:xfrm>
          <a:prstGeom prst="roundRect">
            <a:avLst>
              <a:gd name="adj" fmla="val 16667"/>
            </a:avLst>
          </a:prstGeom>
          <a:blipFill dpi="0" rotWithShape="1">
            <a:blip r:embed="rId6" cstate="screen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обеспечивают адаптацию организма к постоянно меняющимся условиям окружающей среды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17" descr="omas-12187977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4868863"/>
            <a:ext cx="1714500" cy="1114425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 ЗАДАНИЕ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§17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?(письменно) 3, 7, 8 стр. 126 учебника;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? (устно) 6, 12 стр. 126</a:t>
            </a:r>
            <a:endParaRPr lang="ru-RU" sz="3600" b="1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Картинка 14 из 6141"/>
          <p:cNvPicPr>
            <a:picLocks noChangeAspect="1" noChangeArrowheads="1"/>
          </p:cNvPicPr>
          <p:nvPr/>
        </p:nvPicPr>
        <p:blipFill>
          <a:blip r:embed="rId2"/>
          <a:srcRect r="-7"/>
          <a:stretch>
            <a:fillRect/>
          </a:stretch>
        </p:blipFill>
        <p:spPr bwMode="auto">
          <a:xfrm>
            <a:off x="0" y="0"/>
            <a:ext cx="255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0763" y="1700213"/>
            <a:ext cx="29464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/>
          <a:srcRect r="18027"/>
          <a:stretch>
            <a:fillRect/>
          </a:stretch>
        </p:blipFill>
        <p:spPr bwMode="auto">
          <a:xfrm>
            <a:off x="6635750" y="9525"/>
            <a:ext cx="25082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2709863" y="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Системы регуляции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и координации</a:t>
            </a: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521804" y="6202707"/>
            <a:ext cx="1512168" cy="61264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нервная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728083" y="6235827"/>
            <a:ext cx="2323562" cy="61264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эндокринная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963" y="4870199"/>
            <a:ext cx="3966231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Обеспечивают работу всех органов, их связь с окружающей средой.</a:t>
            </a:r>
            <a:endParaRPr lang="ru-RU" sz="28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nnm.ru/1/6/a/2/7/b0fc373f6fa67ee0b0a69175481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/>
          <a:stretch/>
        </p:blipFill>
        <p:spPr bwMode="auto">
          <a:xfrm>
            <a:off x="1857393" y="1123797"/>
            <a:ext cx="4748116" cy="4491395"/>
          </a:xfrm>
          <a:prstGeom prst="flowChartConnector">
            <a:avLst/>
          </a:prstGeom>
          <a:noFill/>
          <a:extLst/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07950" y="476250"/>
            <a:ext cx="1943100" cy="61277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капля воды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051050" y="1089025"/>
            <a:ext cx="720725" cy="468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12" descr="PROTO00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0825" y="1262063"/>
            <a:ext cx="2281238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107950" y="1557338"/>
            <a:ext cx="1295400" cy="61277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амёба</a:t>
            </a:r>
          </a:p>
        </p:txBody>
      </p:sp>
      <p:cxnSp>
        <p:nvCxnSpPr>
          <p:cNvPr id="11" name="Прямая со стрелкой 10"/>
          <p:cNvCxnSpPr>
            <a:stCxn id="10" idx="3"/>
          </p:cNvCxnSpPr>
          <p:nvPr/>
        </p:nvCxnSpPr>
        <p:spPr>
          <a:xfrm>
            <a:off x="1403350" y="1863725"/>
            <a:ext cx="1584325" cy="306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Картинка 11 из 1686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/>
          </a:blip>
          <a:srcRect/>
          <a:stretch/>
        </p:blipFill>
        <p:spPr bwMode="auto">
          <a:xfrm>
            <a:off x="5072208" y="2061949"/>
            <a:ext cx="736979" cy="600501"/>
          </a:xfrm>
          <a:prstGeom prst="flowChartConnector">
            <a:avLst/>
          </a:prstGeom>
          <a:noFill/>
          <a:extLst/>
        </p:spPr>
      </p:pic>
      <p:sp>
        <p:nvSpPr>
          <p:cNvPr id="18" name="Блок-схема: альтернативный процесс 17"/>
          <p:cNvSpPr/>
          <p:nvPr/>
        </p:nvSpPr>
        <p:spPr>
          <a:xfrm>
            <a:off x="6583363" y="622300"/>
            <a:ext cx="2520950" cy="61277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кристалл соли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5580063" y="1089025"/>
            <a:ext cx="1009650" cy="1081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узел 22"/>
          <p:cNvSpPr/>
          <p:nvPr/>
        </p:nvSpPr>
        <p:spPr>
          <a:xfrm>
            <a:off x="2014538" y="1235075"/>
            <a:ext cx="4143375" cy="4016375"/>
          </a:xfrm>
          <a:prstGeom prst="flowChartConnector">
            <a:avLst/>
          </a:prstGeom>
          <a:solidFill>
            <a:srgbClr val="4F81BD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60350" y="5680075"/>
            <a:ext cx="3016250" cy="61277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соль растворяется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755650" y="3789363"/>
            <a:ext cx="1655763" cy="18907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12" descr="PROTO002.jpg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/>
        </p:blipFill>
        <p:spPr bwMode="auto">
          <a:xfrm>
            <a:off x="2734095" y="1745494"/>
            <a:ext cx="2270338" cy="1314831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30" name="Блок-схема: альтернативный процесс 29"/>
          <p:cNvSpPr/>
          <p:nvPr/>
        </p:nvSpPr>
        <p:spPr>
          <a:xfrm>
            <a:off x="6443663" y="4733925"/>
            <a:ext cx="2701925" cy="61277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амёба сжимается</a:t>
            </a:r>
          </a:p>
        </p:txBody>
      </p:sp>
      <p:cxnSp>
        <p:nvCxnSpPr>
          <p:cNvPr id="31" name="Прямая со стрелкой 30"/>
          <p:cNvCxnSpPr>
            <a:stCxn id="30" idx="1"/>
          </p:cNvCxnSpPr>
          <p:nvPr/>
        </p:nvCxnSpPr>
        <p:spPr>
          <a:xfrm flipH="1" flipV="1">
            <a:off x="4500563" y="2781300"/>
            <a:ext cx="1943100" cy="2259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69588" y="125813"/>
            <a:ext cx="26003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ОПЫТ№1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>
          <a:xfrm>
            <a:off x="3289147" y="5615192"/>
            <a:ext cx="5953240" cy="1143000"/>
          </a:xfrm>
          <a:prstGeom prst="rect">
            <a:avLst/>
          </a:prstGeom>
          <a:noFill/>
          <a:ln/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Реакция амебы на факторы среды (соль)</a:t>
            </a:r>
            <a:endParaRPr lang="ru-RU" sz="4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8" grpId="1" animBg="1"/>
      <p:bldP spid="23" grpId="0" animBg="1"/>
      <p:bldP spid="24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nnm.ru/1/6/a/2/7/b0fc373f6fa67ee0b0a69175481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/>
          <a:stretch/>
        </p:blipFill>
        <p:spPr bwMode="auto">
          <a:xfrm>
            <a:off x="2007919" y="1628800"/>
            <a:ext cx="4748116" cy="4491395"/>
          </a:xfrm>
          <a:prstGeom prst="flowChartConnector">
            <a:avLst/>
          </a:prstGeom>
          <a:noFill/>
          <a:extLst/>
        </p:spPr>
      </p:pic>
      <p:pic>
        <p:nvPicPr>
          <p:cNvPr id="3" name="Рисунок 12" descr="PROTO00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2060575"/>
            <a:ext cx="1141412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2" descr="PROTO002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773238"/>
            <a:ext cx="10207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 descr="PROTO00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6900" y="2324100"/>
            <a:ext cx="11414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6"/>
          <p:cNvPicPr>
            <a:picLocks noChangeAspect="1"/>
          </p:cNvPicPr>
          <p:nvPr/>
        </p:nvPicPr>
        <p:blipFill>
          <a:blip r:embed="rId5" cstate="screen"/>
          <a:srcRect b="-2910"/>
          <a:stretch>
            <a:fillRect/>
          </a:stretch>
        </p:blipFill>
        <p:spPr bwMode="auto">
          <a:xfrm>
            <a:off x="3910013" y="5013325"/>
            <a:ext cx="2730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7"/>
          <p:cNvPicPr>
            <a:picLocks noChangeAspect="1"/>
          </p:cNvPicPr>
          <p:nvPr/>
        </p:nvPicPr>
        <p:blipFill>
          <a:blip r:embed="rId5" cstate="screen"/>
          <a:srcRect b="-2910"/>
          <a:stretch>
            <a:fillRect/>
          </a:stretch>
        </p:blipFill>
        <p:spPr bwMode="auto">
          <a:xfrm>
            <a:off x="4064000" y="5013325"/>
            <a:ext cx="2730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8"/>
          <p:cNvPicPr>
            <a:picLocks noChangeAspect="1"/>
          </p:cNvPicPr>
          <p:nvPr/>
        </p:nvPicPr>
        <p:blipFill>
          <a:blip r:embed="rId5" cstate="screen"/>
          <a:srcRect b="-2926"/>
          <a:stretch>
            <a:fillRect/>
          </a:stretch>
        </p:blipFill>
        <p:spPr bwMode="auto">
          <a:xfrm>
            <a:off x="3944938" y="4735513"/>
            <a:ext cx="27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9"/>
          <p:cNvPicPr>
            <a:picLocks noChangeAspect="1"/>
          </p:cNvPicPr>
          <p:nvPr/>
        </p:nvPicPr>
        <p:blipFill>
          <a:blip r:embed="rId5" cstate="screen"/>
          <a:srcRect b="-2910"/>
          <a:stretch>
            <a:fillRect/>
          </a:stretch>
        </p:blipFill>
        <p:spPr bwMode="auto">
          <a:xfrm>
            <a:off x="4302125" y="4819650"/>
            <a:ext cx="2730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10"/>
          <p:cNvPicPr>
            <a:picLocks noChangeAspect="1"/>
          </p:cNvPicPr>
          <p:nvPr/>
        </p:nvPicPr>
        <p:blipFill>
          <a:blip r:embed="rId5" cstate="screen"/>
          <a:srcRect b="-2926"/>
          <a:stretch>
            <a:fillRect/>
          </a:stretch>
        </p:blipFill>
        <p:spPr bwMode="auto">
          <a:xfrm>
            <a:off x="4438650" y="5145088"/>
            <a:ext cx="271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1"/>
          <p:cNvPicPr>
            <a:picLocks noChangeAspect="1"/>
          </p:cNvPicPr>
          <p:nvPr/>
        </p:nvPicPr>
        <p:blipFill>
          <a:blip r:embed="rId6" cstate="screen"/>
          <a:srcRect b="-2910"/>
          <a:stretch>
            <a:fillRect/>
          </a:stretch>
        </p:blipFill>
        <p:spPr bwMode="auto">
          <a:xfrm>
            <a:off x="4438650" y="4918075"/>
            <a:ext cx="2714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Рисунок 12"/>
          <p:cNvPicPr>
            <a:picLocks noChangeAspect="1"/>
          </p:cNvPicPr>
          <p:nvPr/>
        </p:nvPicPr>
        <p:blipFill>
          <a:blip r:embed="rId5" cstate="screen"/>
          <a:srcRect b="-2926"/>
          <a:stretch>
            <a:fillRect/>
          </a:stretch>
        </p:blipFill>
        <p:spPr bwMode="auto">
          <a:xfrm>
            <a:off x="4029075" y="5205413"/>
            <a:ext cx="27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Рисунок 13"/>
          <p:cNvPicPr>
            <a:picLocks noChangeAspect="1"/>
          </p:cNvPicPr>
          <p:nvPr/>
        </p:nvPicPr>
        <p:blipFill>
          <a:blip r:embed="rId6" cstate="screen"/>
          <a:srcRect b="-2910"/>
          <a:stretch>
            <a:fillRect/>
          </a:stretch>
        </p:blipFill>
        <p:spPr bwMode="auto">
          <a:xfrm>
            <a:off x="4575175" y="4918075"/>
            <a:ext cx="2714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Рисунок 14"/>
          <p:cNvPicPr>
            <a:picLocks noChangeAspect="1"/>
          </p:cNvPicPr>
          <p:nvPr/>
        </p:nvPicPr>
        <p:blipFill>
          <a:blip r:embed="rId5" cstate="screen"/>
          <a:srcRect b="-2926"/>
          <a:stretch>
            <a:fillRect/>
          </a:stretch>
        </p:blipFill>
        <p:spPr bwMode="auto">
          <a:xfrm>
            <a:off x="4186238" y="5319713"/>
            <a:ext cx="27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Рисунок 15"/>
          <p:cNvPicPr>
            <a:picLocks noChangeAspect="1"/>
          </p:cNvPicPr>
          <p:nvPr/>
        </p:nvPicPr>
        <p:blipFill>
          <a:blip r:embed="rId5" cstate="screen"/>
          <a:srcRect b="-2926"/>
          <a:stretch>
            <a:fillRect/>
          </a:stretch>
        </p:blipFill>
        <p:spPr bwMode="auto">
          <a:xfrm>
            <a:off x="4141788" y="5106988"/>
            <a:ext cx="27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169588" y="0"/>
            <a:ext cx="26003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ОПЫТ№2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23850" y="5813425"/>
            <a:ext cx="1684338" cy="61277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бактерии</a:t>
            </a:r>
          </a:p>
        </p:txBody>
      </p:sp>
      <p:cxnSp>
        <p:nvCxnSpPr>
          <p:cNvPr id="19" name="Прямая со стрелкой 18"/>
          <p:cNvCxnSpPr>
            <a:endCxn id="0" idx="1"/>
          </p:cNvCxnSpPr>
          <p:nvPr/>
        </p:nvCxnSpPr>
        <p:spPr>
          <a:xfrm flipV="1">
            <a:off x="900113" y="5157788"/>
            <a:ext cx="3163887" cy="668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4"/>
          <p:cNvSpPr txBox="1">
            <a:spLocks noChangeArrowheads="1"/>
          </p:cNvSpPr>
          <p:nvPr/>
        </p:nvSpPr>
        <p:spPr>
          <a:xfrm>
            <a:off x="286033" y="485800"/>
            <a:ext cx="8849730" cy="1143000"/>
          </a:xfrm>
          <a:prstGeom prst="rect">
            <a:avLst/>
          </a:prstGeom>
          <a:noFill/>
          <a:ln/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Реакция амебы на факторы среды (бактерии)</a:t>
            </a:r>
            <a:endParaRPr lang="ru-RU" sz="4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2431 0.326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2847 0.277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4652 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184" y="116632"/>
            <a:ext cx="26003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ОПЫТ№3</a:t>
            </a:r>
          </a:p>
        </p:txBody>
      </p:sp>
      <p:pic>
        <p:nvPicPr>
          <p:cNvPr id="3" name="Picture 2" descr="http://img11.nnm.ru/1/6/a/2/7/b0fc373f6fa67ee0b0a69175481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-4239" b="-4239"/>
          <a:stretch/>
        </p:blipFill>
        <p:spPr bwMode="auto">
          <a:xfrm>
            <a:off x="1878911" y="-99392"/>
            <a:ext cx="3876376" cy="3666788"/>
          </a:xfrm>
          <a:prstGeom prst="flowChartConnector">
            <a:avLst/>
          </a:prstGeom>
          <a:noFill/>
          <a:extLst/>
        </p:spPr>
      </p:pic>
      <p:pic>
        <p:nvPicPr>
          <p:cNvPr id="4" name="Picture 2" descr="http://img11.nnm.ru/1/6/a/2/7/b0fc373f6fa67ee0b0a69175481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-4239" b="-4239"/>
          <a:stretch/>
        </p:blipFill>
        <p:spPr bwMode="auto">
          <a:xfrm>
            <a:off x="1800565" y="3202117"/>
            <a:ext cx="4033068" cy="3815008"/>
          </a:xfrm>
          <a:prstGeom prst="flowChartConnector">
            <a:avLst/>
          </a:prstGeom>
          <a:noFill/>
          <a:extLst/>
        </p:spPr>
      </p:pic>
      <p:pic>
        <p:nvPicPr>
          <p:cNvPr id="6" name="Picture 4" descr="Картинка 11 из 1686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/>
          </a:blip>
          <a:srcRect/>
          <a:stretch/>
        </p:blipFill>
        <p:spPr bwMode="auto">
          <a:xfrm>
            <a:off x="4149364" y="4683160"/>
            <a:ext cx="426573" cy="347578"/>
          </a:xfrm>
          <a:prstGeom prst="flowChartConnector">
            <a:avLst/>
          </a:prstGeom>
          <a:noFill/>
          <a:extLst/>
        </p:spPr>
      </p:pic>
      <p:pic>
        <p:nvPicPr>
          <p:cNvPr id="7" name="Рисунок 11" descr="PROTO003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981575"/>
            <a:ext cx="63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PROTO003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8275" y="5362575"/>
            <a:ext cx="63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 descr="PROTO003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2900" y="4794250"/>
            <a:ext cx="63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1" descr="PROTO003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7739">
            <a:off x="3481388" y="4981575"/>
            <a:ext cx="6365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 descr="PROTO003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1988" y="5210175"/>
            <a:ext cx="6365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107950" y="6099175"/>
            <a:ext cx="2087563" cy="75882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инфузории-туфельки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12775" y="5253038"/>
            <a:ext cx="2262188" cy="846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альтернативный процесс 14"/>
          <p:cNvSpPr/>
          <p:nvPr/>
        </p:nvSpPr>
        <p:spPr>
          <a:xfrm>
            <a:off x="6227763" y="3789363"/>
            <a:ext cx="2520950" cy="61277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кристалл соли</a:t>
            </a:r>
          </a:p>
        </p:txBody>
      </p:sp>
      <p:cxnSp>
        <p:nvCxnSpPr>
          <p:cNvPr id="16" name="Прямая со стрелкой 15"/>
          <p:cNvCxnSpPr>
            <a:stCxn id="15" idx="1"/>
          </p:cNvCxnSpPr>
          <p:nvPr/>
        </p:nvCxnSpPr>
        <p:spPr>
          <a:xfrm flipH="1">
            <a:off x="4362450" y="4095750"/>
            <a:ext cx="1865313" cy="7731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2166938" y="3781425"/>
            <a:ext cx="2508250" cy="2024063"/>
          </a:xfrm>
          <a:prstGeom prst="flowChartConnector">
            <a:avLst/>
          </a:prstGeom>
          <a:solidFill>
            <a:srgbClr val="4F81BD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>
          <a:xfrm>
            <a:off x="5744774" y="1634039"/>
            <a:ext cx="3487100" cy="1933357"/>
          </a:xfrm>
          <a:prstGeom prst="rect">
            <a:avLst/>
          </a:prstGeom>
          <a:noFill/>
          <a:ln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Реакция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инфузории- туфельки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факторы среды (соль)</a:t>
            </a:r>
            <a:endParaRPr lang="ru-RU" sz="32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00468 -0.532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6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0365 -0.682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34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0833 -0.505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5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00296 -0.66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3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208 -0.501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5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185" y="299676"/>
            <a:ext cx="880304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Раздражимость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- ответная реакция организмов на воздействие окружающей среды.</a:t>
            </a:r>
          </a:p>
        </p:txBody>
      </p:sp>
      <p:pic>
        <p:nvPicPr>
          <p:cNvPr id="9219" name="Рисунок 12" descr="PROTO00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313" y="1795463"/>
            <a:ext cx="2281237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11" descr="PROTO003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563" y="3573463"/>
            <a:ext cx="1785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7050" y="1795463"/>
            <a:ext cx="12731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30638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4725" y="2449513"/>
            <a:ext cx="14525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948488" y="1708150"/>
            <a:ext cx="16716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775" y="3573463"/>
            <a:ext cx="1897063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1350" y="3571875"/>
            <a:ext cx="188753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181600" y="2082800"/>
            <a:ext cx="2841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710" y="6035245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Характерно всем живым организмам.</a:t>
            </a:r>
            <a:endParaRPr lang="ru-RU" sz="40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509512" y="5442807"/>
            <a:ext cx="2838352" cy="47890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одноклеточные</a:t>
            </a: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5182184" y="5490693"/>
            <a:ext cx="2838352" cy="478904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многоклеточные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5551"/>
            <a:ext cx="85413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НЕРВНОЙ СИСТЕМЫ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531" y="5661248"/>
            <a:ext cx="860495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Самый примитивный тип нервной системы у кишечнополостных.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8496300" cy="2476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</p:pic>
      <p:sp>
        <p:nvSpPr>
          <p:cNvPr id="7" name="Блок-схема: знак завершения 6"/>
          <p:cNvSpPr/>
          <p:nvPr/>
        </p:nvSpPr>
        <p:spPr>
          <a:xfrm>
            <a:off x="1475656" y="1052736"/>
            <a:ext cx="2190280" cy="806426"/>
          </a:xfrm>
          <a:prstGeom prst="flowChartTerminator">
            <a:avLst/>
          </a:prstGeom>
          <a:solidFill>
            <a:srgbClr val="00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восприятие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раздражения</a:t>
            </a: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4522176" y="1052736"/>
            <a:ext cx="2190280" cy="806426"/>
          </a:xfrm>
          <a:prstGeom prst="flowChartTerminator">
            <a:avLst/>
          </a:prstGeom>
          <a:solidFill>
            <a:srgbClr val="00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передача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раздражения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6444208" y="3342047"/>
            <a:ext cx="2190280" cy="806426"/>
          </a:xfrm>
          <a:prstGeom prst="flowChartTerminator">
            <a:avLst/>
          </a:prstGeom>
          <a:solidFill>
            <a:srgbClr val="00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ответ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раздражение</a:t>
            </a:r>
          </a:p>
        </p:txBody>
      </p:sp>
      <p:pic>
        <p:nvPicPr>
          <p:cNvPr id="1127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500438"/>
            <a:ext cx="22558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288" y="2238375"/>
            <a:ext cx="1554162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1955800" y="5014913"/>
            <a:ext cx="1316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рефлекс</a:t>
            </a:r>
          </a:p>
        </p:txBody>
      </p:sp>
      <p:cxnSp>
        <p:nvCxnSpPr>
          <p:cNvPr id="14" name="Прямая со стрелкой 13"/>
          <p:cNvCxnSpPr>
            <a:stCxn id="11274" idx="3"/>
          </p:cNvCxnSpPr>
          <p:nvPr/>
        </p:nvCxnSpPr>
        <p:spPr>
          <a:xfrm flipV="1">
            <a:off x="3271838" y="5245100"/>
            <a:ext cx="19478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7400" y="4598988"/>
            <a:ext cx="1857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396335"/>
            <a:ext cx="153760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планария</a:t>
            </a:r>
            <a:endParaRPr lang="ru-RU" sz="24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6349999"/>
            <a:ext cx="23853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дождевой червь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2377" y="6366849"/>
            <a:ext cx="17014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насекомые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98" y="836712"/>
            <a:ext cx="4860031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 позвоночных нервная система состоит из головного, спинного мозга и нервов.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298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Николаевна</dc:creator>
  <cp:lastModifiedBy>Пользователь</cp:lastModifiedBy>
  <cp:revision>102</cp:revision>
  <dcterms:created xsi:type="dcterms:W3CDTF">2010-03-13T18:36:52Z</dcterms:created>
  <dcterms:modified xsi:type="dcterms:W3CDTF">2020-04-04T08:05:29Z</dcterms:modified>
</cp:coreProperties>
</file>