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5" r:id="rId2"/>
    <p:sldId id="266" r:id="rId3"/>
    <p:sldId id="267" r:id="rId4"/>
    <p:sldId id="269" r:id="rId5"/>
    <p:sldId id="274" r:id="rId6"/>
    <p:sldId id="272" r:id="rId7"/>
    <p:sldId id="271" r:id="rId8"/>
    <p:sldId id="280" r:id="rId9"/>
    <p:sldId id="275" r:id="rId10"/>
    <p:sldId id="281" r:id="rId11"/>
    <p:sldId id="27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A4B7E-3874-4586-AEE2-5D89887BDE6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FBEA1-A7EB-41F7-A2C7-5E1608757C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E7fAyj4dsQ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Повелительное наклонение </a:t>
            </a:r>
            <a:r>
              <a:rPr lang="ru-RU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ylfaen"/>
              </a:rPr>
              <a:t>§76</a:t>
            </a:r>
            <a:endParaRPr lang="ru-RU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Запишите текст.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050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Встаньте пораньше утром, быстро сделайте зарядку, позавтракайте и отправляйтесь на речку. На берегу выберите удобное местечко и раскиньте удочки. Наберитесь терпения. Вот удочка вздрогнула. Не теряйте времени, а то рыбы склюет наживу и оставит вас с носом. </a:t>
            </a:r>
            <a:endParaRPr lang="ru-RU" dirty="0"/>
          </a:p>
        </p:txBody>
      </p:sp>
      <p:pic>
        <p:nvPicPr>
          <p:cNvPr id="36866" name="Picture 2" descr="http://shkolazhizni.ru/img/content/i110/110016_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509120"/>
            <a:ext cx="2756421" cy="18364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ru-RU" dirty="0" smtClean="0"/>
              <a:t>Подчеркните глаголы, определите их форму.</a:t>
            </a:r>
          </a:p>
          <a:p>
            <a:r>
              <a:rPr lang="ru-RU" dirty="0" smtClean="0"/>
              <a:t>Найдите фразеологический оборот. Как вы его понимаете</a:t>
            </a:r>
            <a:r>
              <a:rPr lang="ru-RU" dirty="0" smtClean="0"/>
              <a:t>?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Выполните упражнение 692.</a:t>
            </a:r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Синтаксическая пятиминутка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28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Если бы исследователи оказались на Марсе, то они увидели бы под собой почву красно-бурого цвета.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3356992"/>
            <a:ext cx="698477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endParaRPr lang="ru-RU" sz="28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*Спишите предложение.</a:t>
            </a:r>
            <a:endParaRPr lang="ru-RU" sz="28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*Подчеркните грамматические основы предложения.</a:t>
            </a:r>
            <a:endParaRPr lang="ru-RU" sz="28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2800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Наклонения глаголов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ru-RU" sz="6000" dirty="0" smtClean="0"/>
              <a:t>Изъявительное</a:t>
            </a:r>
          </a:p>
          <a:p>
            <a:pPr>
              <a:buFont typeface="Arial" charset="0"/>
              <a:buChar char="•"/>
            </a:pPr>
            <a:r>
              <a:rPr lang="ru-RU" sz="6000" dirty="0" smtClean="0"/>
              <a:t>Повелительное</a:t>
            </a:r>
          </a:p>
          <a:p>
            <a:pPr>
              <a:buFont typeface="Arial" charset="0"/>
              <a:buChar char="•"/>
            </a:pPr>
            <a:r>
              <a:rPr lang="ru-RU" sz="6000" dirty="0" smtClean="0"/>
              <a:t>Условное </a:t>
            </a:r>
            <a:endParaRPr lang="ru-RU" sz="6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4400" dirty="0" smtClean="0"/>
              <a:t>Глаголы, обозначающие действия,  которые </a:t>
            </a:r>
            <a:r>
              <a:rPr lang="ru-RU" sz="4400" b="1" dirty="0" smtClean="0"/>
              <a:t>происходили</a:t>
            </a:r>
            <a:r>
              <a:rPr lang="ru-RU" sz="4400" dirty="0" smtClean="0"/>
              <a:t>, </a:t>
            </a:r>
            <a:r>
              <a:rPr lang="ru-RU" sz="4400" b="1" dirty="0" smtClean="0"/>
              <a:t>происходят</a:t>
            </a:r>
          </a:p>
          <a:p>
            <a:pPr algn="ctr">
              <a:buFont typeface="Wingdings" pitchFamily="2" charset="2"/>
              <a:buNone/>
            </a:pPr>
            <a:r>
              <a:rPr lang="ru-RU" sz="4400" dirty="0" smtClean="0"/>
              <a:t>           или </a:t>
            </a:r>
            <a:r>
              <a:rPr lang="ru-RU" sz="4400" b="1" dirty="0" smtClean="0"/>
              <a:t>будут происходить </a:t>
            </a:r>
          </a:p>
          <a:p>
            <a:pPr algn="ctr">
              <a:buFont typeface="Wingdings" pitchFamily="2" charset="2"/>
              <a:buNone/>
            </a:pPr>
            <a:r>
              <a:rPr lang="ru-RU" sz="4400" dirty="0" smtClean="0"/>
              <a:t>на самом деле, - это глаголы</a:t>
            </a:r>
          </a:p>
          <a:p>
            <a:pPr algn="ctr">
              <a:buFont typeface="Wingdings" pitchFamily="2" charset="2"/>
              <a:buNone/>
            </a:pPr>
            <a:r>
              <a:rPr lang="ru-RU" sz="4400" dirty="0" smtClean="0"/>
              <a:t>   в </a:t>
            </a:r>
            <a:r>
              <a:rPr lang="ru-RU" sz="4400" b="1" i="1" dirty="0" smtClean="0">
                <a:solidFill>
                  <a:srgbClr val="002060"/>
                </a:solidFill>
              </a:rPr>
              <a:t>изъявительном наклонении</a:t>
            </a:r>
            <a:r>
              <a:rPr lang="ru-RU" sz="4400" b="1" i="1" dirty="0" smtClean="0"/>
              <a:t>.</a:t>
            </a:r>
            <a:endParaRPr lang="ru-RU" sz="4400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548681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3200" b="1" i="1" dirty="0" smtClean="0">
                <a:solidFill>
                  <a:srgbClr val="002060"/>
                </a:solidFill>
              </a:rPr>
              <a:t>Условное наклонение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/>
              <a:t>обозначает      действия, которые желательны или возможны при определённых условиях. </a:t>
            </a:r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   Глаголы в условном наклонении отвечают на вопросы ЧТО ДЕЛАЛ(А) БЫ? ЧТО СДЕЛАЛ(А) БЫ?</a:t>
            </a:r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      Образуется оно так:</a:t>
            </a:r>
          </a:p>
          <a:p>
            <a:pPr>
              <a:buFont typeface="Wingdings" pitchFamily="2" charset="2"/>
              <a:buNone/>
            </a:pPr>
            <a:r>
              <a:rPr lang="ru-RU" sz="3200" b="1" i="1" dirty="0" smtClean="0"/>
              <a:t>Глагол в </a:t>
            </a:r>
            <a:r>
              <a:rPr lang="ru-RU" sz="3200" b="1" i="1" dirty="0" err="1" smtClean="0"/>
              <a:t>прош</a:t>
            </a:r>
            <a:r>
              <a:rPr lang="ru-RU" sz="3200" b="1" i="1" dirty="0" smtClean="0"/>
              <a:t>. </a:t>
            </a:r>
            <a:r>
              <a:rPr lang="ru-RU" sz="3200" b="1" i="1" dirty="0" err="1" smtClean="0"/>
              <a:t>вр.+</a:t>
            </a:r>
            <a:r>
              <a:rPr lang="ru-RU" sz="3200" b="1" i="1" dirty="0" smtClean="0"/>
              <a:t> частица БЫ(Б)</a:t>
            </a:r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          Сказал бы,   помог бы               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764704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3200" dirty="0" smtClean="0"/>
              <a:t>Глаголы в </a:t>
            </a:r>
            <a:r>
              <a:rPr lang="ru-RU" sz="3200" b="1" i="1" dirty="0" smtClean="0">
                <a:solidFill>
                  <a:srgbClr val="002060"/>
                </a:solidFill>
              </a:rPr>
              <a:t>повелительном наклонении</a:t>
            </a:r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обозначают такие действия, которые </a:t>
            </a:r>
            <a:r>
              <a:rPr lang="ru-RU" sz="3200" b="1" dirty="0" smtClean="0"/>
              <a:t>кто-то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/>
              <a:t>приказывает или просит выполнить.</a:t>
            </a:r>
          </a:p>
          <a:p>
            <a:pPr>
              <a:buFont typeface="Wingdings" pitchFamily="2" charset="2"/>
              <a:buNone/>
            </a:pPr>
            <a:endParaRPr lang="ru-RU" sz="3200" b="1" dirty="0" smtClean="0"/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Они отвечают на вопросы </a:t>
            </a:r>
            <a:r>
              <a:rPr lang="ru-RU" sz="3200" b="1" dirty="0" smtClean="0"/>
              <a:t>ЧТО ДЕЛАЙ(ТЕ)?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/>
              <a:t>ЧТО СДЕЛАЙ(ТЕ)?</a:t>
            </a:r>
          </a:p>
          <a:p>
            <a:pPr>
              <a:buFont typeface="Wingdings" pitchFamily="2" charset="2"/>
              <a:buNone/>
            </a:pPr>
            <a:endParaRPr lang="ru-RU" sz="3200" b="1" dirty="0" smtClean="0"/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       </a:t>
            </a:r>
            <a:r>
              <a:rPr lang="ru-RU" sz="3200" b="1" dirty="0" smtClean="0"/>
              <a:t>Берегите, приходи, выучи, садитесь.</a:t>
            </a:r>
            <a:endParaRPr lang="ru-RU" sz="32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Смысловые оттенки предложений 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с глаголами в повелительном наклонении: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Rectangle 5"/>
          <p:cNvSpPr txBox="1">
            <a:spLocks noRot="1" noChangeArrowheads="1"/>
          </p:cNvSpPr>
          <p:nvPr/>
        </p:nvSpPr>
        <p:spPr>
          <a:xfrm>
            <a:off x="539552" y="1916832"/>
            <a:ext cx="4392488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Принеси, пожалуйста, тетрадь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Быстро принеси тетрадь!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Принеси-ка тетрадь.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мог бы ты принести  тетрадь?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1988840"/>
            <a:ext cx="37444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800" dirty="0" smtClean="0">
                <a:solidFill>
                  <a:schemeClr val="folHlink"/>
                </a:solidFill>
              </a:rPr>
              <a:t>Просьба</a:t>
            </a:r>
          </a:p>
          <a:p>
            <a:pPr>
              <a:buFontTx/>
              <a:buChar char="-"/>
            </a:pPr>
            <a:endParaRPr lang="ru-RU" sz="2800" dirty="0" smtClean="0">
              <a:solidFill>
                <a:schemeClr val="folHlink"/>
              </a:solidFill>
            </a:endParaRPr>
          </a:p>
          <a:p>
            <a:pPr>
              <a:buFontTx/>
              <a:buNone/>
            </a:pPr>
            <a:r>
              <a:rPr lang="ru-RU" sz="2800" dirty="0" smtClean="0">
                <a:solidFill>
                  <a:schemeClr val="folHlink"/>
                </a:solidFill>
              </a:rPr>
              <a:t>- Приказ, требование</a:t>
            </a:r>
          </a:p>
          <a:p>
            <a:pPr>
              <a:buFontTx/>
              <a:buChar char="-"/>
            </a:pPr>
            <a:endParaRPr lang="ru-RU" sz="2800" dirty="0" smtClean="0">
              <a:solidFill>
                <a:schemeClr val="folHlink"/>
              </a:solidFill>
            </a:endParaRPr>
          </a:p>
          <a:p>
            <a:pPr>
              <a:buFontTx/>
              <a:buNone/>
            </a:pPr>
            <a:r>
              <a:rPr lang="ru-RU" sz="2800" dirty="0" smtClean="0">
                <a:solidFill>
                  <a:schemeClr val="folHlink"/>
                </a:solidFill>
              </a:rPr>
              <a:t>- Просьба с оттенком</a:t>
            </a:r>
          </a:p>
          <a:p>
            <a:pPr>
              <a:buFontTx/>
              <a:buNone/>
            </a:pPr>
            <a:r>
              <a:rPr lang="ru-RU" sz="2800" dirty="0" smtClean="0">
                <a:solidFill>
                  <a:schemeClr val="folHlink"/>
                </a:solidFill>
              </a:rPr>
              <a:t>дружеского пожелания</a:t>
            </a:r>
          </a:p>
          <a:p>
            <a:pPr>
              <a:buFontTx/>
              <a:buNone/>
            </a:pPr>
            <a:endParaRPr lang="ru-RU" sz="2800" dirty="0" smtClean="0">
              <a:solidFill>
                <a:schemeClr val="folHlink"/>
              </a:solidFill>
            </a:endParaRPr>
          </a:p>
          <a:p>
            <a:pPr>
              <a:buFontTx/>
              <a:buNone/>
            </a:pPr>
            <a:r>
              <a:rPr lang="ru-RU" sz="2800" dirty="0" smtClean="0">
                <a:solidFill>
                  <a:schemeClr val="folHlink"/>
                </a:solidFill>
              </a:rPr>
              <a:t>- Вежливая просьба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Сравните глаголы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5003800" y="908050"/>
            <a:ext cx="30067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Times New Roman" charset="0"/>
                <a:cs typeface="Times New Roman" charset="0"/>
              </a:rPr>
              <a:t>проверься</a:t>
            </a:r>
          </a:p>
          <a:p>
            <a:endParaRPr lang="ru-RU" sz="3200" dirty="0">
              <a:latin typeface="Times New Roman" charset="0"/>
              <a:cs typeface="Times New Roman" charset="0"/>
            </a:endParaRPr>
          </a:p>
          <a:p>
            <a:r>
              <a:rPr lang="ru-RU" sz="3200" dirty="0">
                <a:latin typeface="Times New Roman" charset="0"/>
                <a:cs typeface="Times New Roman" charset="0"/>
              </a:rPr>
              <a:t>обнаружь</a:t>
            </a:r>
          </a:p>
          <a:p>
            <a:endParaRPr lang="ru-RU" sz="3200" dirty="0">
              <a:latin typeface="Times New Roman" charset="0"/>
              <a:cs typeface="Times New Roman" charset="0"/>
            </a:endParaRPr>
          </a:p>
          <a:p>
            <a:r>
              <a:rPr lang="ru-RU" sz="3200" dirty="0">
                <a:latin typeface="Times New Roman" charset="0"/>
                <a:cs typeface="Times New Roman" charset="0"/>
              </a:rPr>
              <a:t>обеспечьте</a:t>
            </a:r>
          </a:p>
          <a:p>
            <a:endParaRPr lang="ru-RU" sz="3200" dirty="0">
              <a:latin typeface="Times New Roman" charset="0"/>
              <a:cs typeface="Times New Roman" charset="0"/>
            </a:endParaRPr>
          </a:p>
          <a:p>
            <a:r>
              <a:rPr lang="ru-RU" sz="3200" dirty="0">
                <a:latin typeface="Times New Roman" charset="0"/>
                <a:cs typeface="Times New Roman" charset="0"/>
              </a:rPr>
              <a:t>отправьте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11560" y="4509120"/>
            <a:ext cx="820891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charset="0"/>
                <a:cs typeface="Times New Roman" charset="0"/>
              </a:rPr>
              <a:t>На конце глагола в повелительном наклонении после мягких согласных и шипящих пишется буква Ь. 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charset="0"/>
                <a:cs typeface="Times New Roman" charset="0"/>
              </a:rPr>
              <a:t>Мягкий знак в повелительном наклонении сохраняется перед суффиксом -СЯ и окончанием -ТЕ.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charset="0"/>
              <a:cs typeface="Times New Roman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charset="0"/>
                <a:cs typeface="Times New Roman" charset="0"/>
              </a:rPr>
              <a:t>Исключения: ляг, лягте.</a:t>
            </a:r>
            <a:endParaRPr lang="ru-RU" sz="2000" b="1" dirty="0">
              <a:solidFill>
                <a:srgbClr val="FF0000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9222" name="TextBox 7"/>
          <p:cNvSpPr txBox="1">
            <a:spLocks noChangeArrowheads="1"/>
          </p:cNvSpPr>
          <p:nvPr/>
        </p:nvSpPr>
        <p:spPr bwMode="auto">
          <a:xfrm>
            <a:off x="755650" y="908050"/>
            <a:ext cx="345598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charset="0"/>
                <a:cs typeface="Times New Roman" charset="0"/>
              </a:rPr>
              <a:t>проверяйся</a:t>
            </a:r>
          </a:p>
          <a:p>
            <a:endParaRPr lang="ru-RU" sz="3200">
              <a:latin typeface="Times New Roman" charset="0"/>
              <a:cs typeface="Times New Roman" charset="0"/>
            </a:endParaRPr>
          </a:p>
          <a:p>
            <a:r>
              <a:rPr lang="ru-RU" sz="3200">
                <a:latin typeface="Times New Roman" charset="0"/>
                <a:cs typeface="Times New Roman" charset="0"/>
              </a:rPr>
              <a:t>обнаруживай</a:t>
            </a:r>
          </a:p>
          <a:p>
            <a:endParaRPr lang="ru-RU" sz="3200">
              <a:latin typeface="Times New Roman" charset="0"/>
              <a:cs typeface="Times New Roman" charset="0"/>
            </a:endParaRPr>
          </a:p>
          <a:p>
            <a:r>
              <a:rPr lang="ru-RU" sz="3200">
                <a:latin typeface="Times New Roman" charset="0"/>
                <a:cs typeface="Times New Roman" charset="0"/>
              </a:rPr>
              <a:t>обеспечивайте</a:t>
            </a:r>
          </a:p>
          <a:p>
            <a:endParaRPr lang="ru-RU" sz="3200">
              <a:latin typeface="Times New Roman" charset="0"/>
              <a:cs typeface="Times New Roman" charset="0"/>
            </a:endParaRPr>
          </a:p>
          <a:p>
            <a:r>
              <a:rPr lang="ru-RU" sz="3200">
                <a:latin typeface="Times New Roman" charset="0"/>
                <a:cs typeface="Times New Roman" charset="0"/>
              </a:rPr>
              <a:t>отправляйте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otoramki.in/risovannie/ramka-photoshop-45.jpg"/>
          <p:cNvPicPr>
            <a:picLocks noChangeAspect="1" noChangeArrowheads="1"/>
          </p:cNvPicPr>
          <p:nvPr/>
        </p:nvPicPr>
        <p:blipFill>
          <a:blip r:embed="rId2" cstate="print"/>
          <a:srcRect t="2506" r="4790" b="140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Просмотрите видео-урок, перейдя по ссылке </a:t>
            </a:r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www.youtube.com/watch?v=zE7fAyj4dsQ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Выполните упражнение 689.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Изучите рубрику «Культура речи» на стр. 127.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260</Words>
  <Application>Microsoft Office PowerPoint</Application>
  <PresentationFormat>Экран (4:3)</PresentationFormat>
  <Paragraphs>68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Повелительное наклонение §76</vt:lpstr>
      <vt:lpstr>Синтаксическая пятиминутка</vt:lpstr>
      <vt:lpstr>Наклонения глаголов</vt:lpstr>
      <vt:lpstr>Слайд 4</vt:lpstr>
      <vt:lpstr>Слайд 5</vt:lpstr>
      <vt:lpstr>Слайд 6</vt:lpstr>
      <vt:lpstr>Смысловые оттенки предложений  с глаголами в повелительном наклонении:</vt:lpstr>
      <vt:lpstr>Сравните глаголы </vt:lpstr>
      <vt:lpstr>Слайд 9</vt:lpstr>
      <vt:lpstr>Запишите текст.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 Николаевна</dc:creator>
  <cp:lastModifiedBy>Черных .К</cp:lastModifiedBy>
  <cp:revision>4</cp:revision>
  <dcterms:created xsi:type="dcterms:W3CDTF">2014-02-21T07:32:34Z</dcterms:created>
  <dcterms:modified xsi:type="dcterms:W3CDTF">2020-04-27T06:31:38Z</dcterms:modified>
</cp:coreProperties>
</file>