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0D786-1E66-4358-B240-DE511607D043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785C2-A260-4213-96BC-07F8E7CB55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0D786-1E66-4358-B240-DE511607D043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785C2-A260-4213-96BC-07F8E7CB55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0D786-1E66-4358-B240-DE511607D043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785C2-A260-4213-96BC-07F8E7CB55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0D786-1E66-4358-B240-DE511607D043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785C2-A260-4213-96BC-07F8E7CB55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0D786-1E66-4358-B240-DE511607D043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785C2-A260-4213-96BC-07F8E7CB55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0D786-1E66-4358-B240-DE511607D043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785C2-A260-4213-96BC-07F8E7CB55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0D786-1E66-4358-B240-DE511607D043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785C2-A260-4213-96BC-07F8E7CB55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0D786-1E66-4358-B240-DE511607D043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785C2-A260-4213-96BC-07F8E7CB55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0D786-1E66-4358-B240-DE511607D043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785C2-A260-4213-96BC-07F8E7CB55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0D786-1E66-4358-B240-DE511607D043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785C2-A260-4213-96BC-07F8E7CB55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0D786-1E66-4358-B240-DE511607D043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785C2-A260-4213-96BC-07F8E7CB55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8CF0D786-1E66-4358-B240-DE511607D043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7D1785C2-A260-4213-96BC-07F8E7CB552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img1.liveinternet.ru/images/attach/c/0/31/969/31969947_Gomer_i_ego_povoduyr_1874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ochevoy.narod.ru/cyprus0003.jpg" TargetMode="External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hyperlink" Target="http://denisdonikian.blog.lemonde.fr/files/2007/11/smirni3.119631430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3706/iltg2009.d/0_147dd_34d34754_L.jpg" TargetMode="External"/><Relationship Id="rId5" Type="http://schemas.openxmlformats.org/officeDocument/2006/relationships/image" Target="../media/image6.jpeg"/><Relationship Id="rId4" Type="http://schemas.openxmlformats.org/officeDocument/2006/relationships/hyperlink" Target="http://images27.fotki.com/v993/photos/9/973226/6108602/greece2007062-vi.jpg?1263694519" TargetMode="External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2" Type="http://schemas.openxmlformats.org/officeDocument/2006/relationships/hyperlink" Target="http://www.toptour.by/upload/iblock/e9b/rodos%203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virtualeuropa.narod.ru/greece/images/athen18.jpg" TargetMode="External"/><Relationship Id="rId5" Type="http://schemas.openxmlformats.org/officeDocument/2006/relationships/image" Target="../media/image10.jpeg"/><Relationship Id="rId4" Type="http://schemas.openxmlformats.org/officeDocument/2006/relationships/hyperlink" Target="http://i.obozrevatel.com/11/1194356/inner/953702.jpg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79555" y="1711762"/>
            <a:ext cx="4032448" cy="1758057"/>
          </a:xfrm>
        </p:spPr>
        <p:txBody>
          <a:bodyPr>
            <a:noAutofit/>
          </a:bodyPr>
          <a:lstStyle/>
          <a:p>
            <a:r>
              <a:rPr lang="ru-RU" sz="3600" dirty="0" smtClean="0">
                <a:effectLst/>
                <a:latin typeface="Cambria"/>
                <a:ea typeface="Calibri"/>
                <a:cs typeface="Times New Roman"/>
              </a:rPr>
              <a:t/>
            </a:r>
            <a:br>
              <a:rPr lang="ru-RU" sz="3600" dirty="0" smtClean="0">
                <a:effectLst/>
                <a:latin typeface="Cambria"/>
                <a:ea typeface="Calibri"/>
                <a:cs typeface="Times New Roman"/>
              </a:rPr>
            </a:br>
            <a:r>
              <a:rPr lang="ru-RU" dirty="0">
                <a:latin typeface="Cambria"/>
                <a:ea typeface="Calibri"/>
                <a:cs typeface="Times New Roman"/>
              </a:rPr>
              <a:t/>
            </a:r>
            <a:br>
              <a:rPr lang="ru-RU" dirty="0">
                <a:latin typeface="Cambria"/>
                <a:ea typeface="Calibri"/>
                <a:cs typeface="Times New Roman"/>
              </a:rPr>
            </a:br>
            <a:r>
              <a:rPr lang="ru-RU" dirty="0" smtClean="0">
                <a:latin typeface="Cambria"/>
                <a:ea typeface="Calibri"/>
                <a:cs typeface="Times New Roman"/>
              </a:rPr>
              <a:t/>
            </a:r>
            <a:br>
              <a:rPr lang="ru-RU" dirty="0" smtClean="0">
                <a:latin typeface="Cambria"/>
                <a:ea typeface="Calibri"/>
                <a:cs typeface="Times New Roman"/>
              </a:rPr>
            </a:br>
            <a:r>
              <a:rPr lang="ru-RU" dirty="0">
                <a:latin typeface="Cambria"/>
                <a:ea typeface="Calibri"/>
                <a:cs typeface="Times New Roman"/>
              </a:rPr>
              <a:t/>
            </a:r>
            <a:br>
              <a:rPr lang="ru-RU" dirty="0">
                <a:latin typeface="Cambria"/>
                <a:ea typeface="Calibri"/>
                <a:cs typeface="Times New Roman"/>
              </a:rPr>
            </a:br>
            <a:r>
              <a:rPr lang="ru-RU" dirty="0" smtClean="0">
                <a:latin typeface="Cambria"/>
                <a:ea typeface="Calibri"/>
                <a:cs typeface="Times New Roman"/>
              </a:rPr>
              <a:t/>
            </a:r>
            <a:br>
              <a:rPr lang="ru-RU" dirty="0" smtClean="0">
                <a:latin typeface="Cambria"/>
                <a:ea typeface="Calibri"/>
                <a:cs typeface="Times New Roman"/>
              </a:rPr>
            </a:br>
            <a:r>
              <a:rPr lang="ru-RU" dirty="0" smtClean="0">
                <a:effectLst/>
                <a:latin typeface="Cambria"/>
                <a:ea typeface="Calibri"/>
                <a:cs typeface="Times New Roman"/>
              </a:rPr>
              <a:t>Гомер-легендарный древнегреческий поэт-сказитель</a:t>
            </a:r>
            <a:br>
              <a:rPr lang="ru-RU" dirty="0" smtClean="0">
                <a:effectLst/>
                <a:latin typeface="Cambria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1026" name="Рисунок 1" descr="Описание: Файл:Homeros Caetani Louvre Ma440 n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88" y="31860"/>
            <a:ext cx="4701385" cy="682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46904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260648"/>
            <a:ext cx="5220072" cy="778098"/>
          </a:xfrm>
        </p:spPr>
        <p:txBody>
          <a:bodyPr/>
          <a:lstStyle/>
          <a:p>
            <a:pPr algn="ctr"/>
            <a:r>
              <a:rPr lang="ru-RU" b="1" dirty="0" smtClean="0"/>
              <a:t>«Сыновья Гомера»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23927" y="1124744"/>
            <a:ext cx="5208925" cy="5733256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Cambria"/>
                <a:ea typeface="Calibri"/>
                <a:cs typeface="Times New Roman"/>
              </a:rPr>
              <a:t>Начиная с 6 в. до н. э. появились так называемые "сыновья Гомера" </a:t>
            </a:r>
            <a:r>
              <a:rPr lang="ru-RU" sz="2400" b="1" dirty="0" smtClean="0">
                <a:latin typeface="Cambria"/>
                <a:ea typeface="Calibri"/>
                <a:cs typeface="Times New Roman"/>
              </a:rPr>
              <a:t>(рапсоды) </a:t>
            </a:r>
            <a:r>
              <a:rPr lang="ru-RU" sz="2400" b="1" dirty="0">
                <a:latin typeface="Cambria"/>
                <a:ea typeface="Calibri"/>
                <a:cs typeface="Times New Roman"/>
              </a:rPr>
              <a:t>- люди, которым законодательно предоставлялось право публично декламировать поэмы Гомера. В качестве вступления к таким декламациям использовались "гомеровские гимны", содержащие обращения к разным богам.</a:t>
            </a:r>
            <a:endParaRPr lang="ru-RU" sz="2400" b="1" dirty="0">
              <a:latin typeface="Calibri"/>
              <a:ea typeface="Calibri"/>
              <a:cs typeface="Times New Roman"/>
            </a:endParaRPr>
          </a:p>
          <a:p>
            <a:endParaRPr lang="ru-RU" sz="2400" dirty="0"/>
          </a:p>
        </p:txBody>
      </p:sp>
      <p:pic>
        <p:nvPicPr>
          <p:cNvPr id="8196" name="Picture 4" descr="Картинка 19 из 194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397" y="0"/>
            <a:ext cx="39393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8751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11560" y="332656"/>
            <a:ext cx="7924800" cy="547260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Прочитайте статьи на страницах 188-193.</a:t>
            </a:r>
          </a:p>
          <a:p>
            <a:r>
              <a:rPr lang="ru-RU" sz="2400" dirty="0" smtClean="0"/>
              <a:t>Ответьте письменно на вопросы 1,2 стр. 193.</a:t>
            </a:r>
          </a:p>
          <a:p>
            <a:r>
              <a:rPr lang="ru-RU" sz="2400" dirty="0" smtClean="0"/>
              <a:t>Прочитайте произведения Гомера (стр. 194-216)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067944" y="0"/>
            <a:ext cx="5076056" cy="7965504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Cambria"/>
                <a:ea typeface="Calibri"/>
                <a:cs typeface="Times New Roman"/>
              </a:rPr>
              <a:t>О жизни и личности Гомера достоверно ничего не </a:t>
            </a:r>
            <a:r>
              <a:rPr lang="ru-RU" sz="2400" dirty="0" smtClean="0">
                <a:latin typeface="Cambria"/>
                <a:ea typeface="Calibri"/>
                <a:cs typeface="Times New Roman"/>
              </a:rPr>
              <a:t>известно.</a:t>
            </a:r>
            <a:r>
              <a:rPr lang="ru-RU" sz="2400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ru-RU" sz="2400" dirty="0" smtClean="0">
                <a:latin typeface="Cambria"/>
                <a:ea typeface="Calibri"/>
                <a:cs typeface="Times New Roman"/>
              </a:rPr>
              <a:t>Ясно</a:t>
            </a:r>
            <a:r>
              <a:rPr lang="ru-RU" sz="2400" dirty="0">
                <a:latin typeface="Cambria"/>
                <a:ea typeface="Calibri"/>
                <a:cs typeface="Times New Roman"/>
              </a:rPr>
              <a:t>, однако, что «Илиада» и «Одиссея» были созданы </a:t>
            </a:r>
            <a:r>
              <a:rPr lang="ru-RU" sz="2400" dirty="0" err="1" smtClean="0">
                <a:latin typeface="Cambria"/>
                <a:ea typeface="Calibri"/>
                <a:cs typeface="Times New Roman"/>
              </a:rPr>
              <a:t>значи-тельно</a:t>
            </a:r>
            <a:r>
              <a:rPr lang="ru-RU" sz="2400" dirty="0" smtClean="0">
                <a:latin typeface="Cambria"/>
                <a:ea typeface="Calibri"/>
                <a:cs typeface="Times New Roman"/>
              </a:rPr>
              <a:t> </a:t>
            </a:r>
            <a:r>
              <a:rPr lang="ru-RU" sz="2400" dirty="0">
                <a:latin typeface="Cambria"/>
                <a:ea typeface="Calibri"/>
                <a:cs typeface="Times New Roman"/>
              </a:rPr>
              <a:t>позже </a:t>
            </a:r>
            <a:r>
              <a:rPr lang="ru-RU" sz="2400" dirty="0" smtClean="0">
                <a:latin typeface="Cambria"/>
                <a:ea typeface="Calibri"/>
                <a:cs typeface="Times New Roman"/>
              </a:rPr>
              <a:t>описываемых </a:t>
            </a:r>
            <a:r>
              <a:rPr lang="ru-RU" sz="2400" dirty="0">
                <a:latin typeface="Cambria"/>
                <a:ea typeface="Calibri"/>
                <a:cs typeface="Times New Roman"/>
              </a:rPr>
              <a:t>в них событий, но раньше VI века до н. э., когда достоверно </a:t>
            </a:r>
            <a:r>
              <a:rPr lang="ru-RU" sz="2400" dirty="0" smtClean="0">
                <a:latin typeface="Cambria"/>
                <a:ea typeface="Calibri"/>
                <a:cs typeface="Times New Roman"/>
              </a:rPr>
              <a:t>за-фиксировано </a:t>
            </a:r>
            <a:r>
              <a:rPr lang="ru-RU" sz="2400" dirty="0">
                <a:latin typeface="Cambria"/>
                <a:ea typeface="Calibri"/>
                <a:cs typeface="Times New Roman"/>
              </a:rPr>
              <a:t>их </a:t>
            </a:r>
            <a:r>
              <a:rPr lang="ru-RU" sz="2400" dirty="0" err="1" smtClean="0">
                <a:latin typeface="Cambria"/>
                <a:ea typeface="Calibri"/>
                <a:cs typeface="Times New Roman"/>
              </a:rPr>
              <a:t>существова-ние.Хронологический</a:t>
            </a:r>
            <a:r>
              <a:rPr lang="ru-RU" sz="2400" dirty="0" smtClean="0">
                <a:latin typeface="Cambria"/>
                <a:ea typeface="Calibri"/>
                <a:cs typeface="Times New Roman"/>
              </a:rPr>
              <a:t> </a:t>
            </a:r>
            <a:r>
              <a:rPr lang="ru-RU" sz="2400" dirty="0">
                <a:latin typeface="Cambria"/>
                <a:ea typeface="Calibri"/>
                <a:cs typeface="Times New Roman"/>
              </a:rPr>
              <a:t>период, в котором </a:t>
            </a:r>
            <a:r>
              <a:rPr lang="ru-RU" sz="2400" dirty="0" smtClean="0">
                <a:latin typeface="Cambria"/>
                <a:ea typeface="Calibri"/>
                <a:cs typeface="Times New Roman"/>
              </a:rPr>
              <a:t>локализует </a:t>
            </a:r>
            <a:r>
              <a:rPr lang="ru-RU" sz="2400" dirty="0">
                <a:latin typeface="Cambria"/>
                <a:ea typeface="Calibri"/>
                <a:cs typeface="Times New Roman"/>
              </a:rPr>
              <a:t>жизнь Гомера современная наука, — приблизительно VIII век до н. э. По словам Геродота, Гомер жил за 400 лет до него, другие </a:t>
            </a:r>
            <a:r>
              <a:rPr lang="ru-RU" sz="2400" dirty="0" smtClean="0">
                <a:latin typeface="Cambria"/>
                <a:ea typeface="Calibri"/>
                <a:cs typeface="Times New Roman"/>
              </a:rPr>
              <a:t>древ-</a:t>
            </a:r>
            <a:r>
              <a:rPr lang="ru-RU" sz="2400" dirty="0" err="1" smtClean="0">
                <a:latin typeface="Cambria"/>
                <a:ea typeface="Calibri"/>
                <a:cs typeface="Times New Roman"/>
              </a:rPr>
              <a:t>ние</a:t>
            </a:r>
            <a:r>
              <a:rPr lang="ru-RU" sz="2400" dirty="0" smtClean="0">
                <a:latin typeface="Cambria"/>
                <a:ea typeface="Calibri"/>
                <a:cs typeface="Times New Roman"/>
              </a:rPr>
              <a:t> </a:t>
            </a:r>
            <a:r>
              <a:rPr lang="ru-RU" sz="2400" dirty="0">
                <a:latin typeface="Cambria"/>
                <a:ea typeface="Calibri"/>
                <a:cs typeface="Times New Roman"/>
              </a:rPr>
              <a:t>источники </a:t>
            </a:r>
            <a:r>
              <a:rPr lang="ru-RU" sz="2400" dirty="0" smtClean="0">
                <a:latin typeface="Cambria"/>
                <a:ea typeface="Calibri"/>
                <a:cs typeface="Times New Roman"/>
              </a:rPr>
              <a:t>говорят</a:t>
            </a:r>
            <a:r>
              <a:rPr lang="ru-RU" sz="2400" dirty="0">
                <a:latin typeface="Cambria"/>
                <a:ea typeface="Calibri"/>
                <a:cs typeface="Times New Roman"/>
              </a:rPr>
              <a:t>, что он жил во времена </a:t>
            </a:r>
            <a:r>
              <a:rPr lang="ru-RU" sz="2400" dirty="0" smtClean="0">
                <a:latin typeface="Cambria"/>
                <a:ea typeface="Calibri"/>
                <a:cs typeface="Times New Roman"/>
              </a:rPr>
              <a:t>Трои.</a:t>
            </a:r>
            <a:endParaRPr lang="ru-RU" sz="2400" dirty="0">
              <a:latin typeface="Calibri"/>
              <a:ea typeface="Calibri"/>
              <a:cs typeface="Times New Roman"/>
            </a:endParaRPr>
          </a:p>
        </p:txBody>
      </p:sp>
      <p:pic>
        <p:nvPicPr>
          <p:cNvPr id="4099" name="Picture 3" descr="Файл:Homeros MFA Munich 2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321" y="18406"/>
            <a:ext cx="442798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5725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7924800" cy="710952"/>
          </a:xfrm>
        </p:spPr>
        <p:txBody>
          <a:bodyPr/>
          <a:lstStyle/>
          <a:p>
            <a:pPr algn="ctr"/>
            <a:r>
              <a:rPr lang="ru-RU" b="1" dirty="0" smtClean="0"/>
              <a:t>Место рождения Гомера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836712"/>
            <a:ext cx="7924800" cy="475252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200" dirty="0">
                <a:latin typeface="Cambria"/>
                <a:ea typeface="Calibri"/>
                <a:cs typeface="Times New Roman"/>
              </a:rPr>
              <a:t>Место рождения Гомера неизвестно. За право называться его родиной боролись семь городов: Смирна, </a:t>
            </a:r>
            <a:r>
              <a:rPr lang="ru-RU" sz="2200" dirty="0" err="1">
                <a:latin typeface="Cambria"/>
                <a:ea typeface="Calibri"/>
                <a:cs typeface="Times New Roman"/>
              </a:rPr>
              <a:t>Хиос</a:t>
            </a:r>
            <a:r>
              <a:rPr lang="ru-RU" sz="2200" dirty="0">
                <a:latin typeface="Cambria"/>
                <a:ea typeface="Calibri"/>
                <a:cs typeface="Times New Roman"/>
              </a:rPr>
              <a:t>, </a:t>
            </a:r>
            <a:r>
              <a:rPr lang="ru-RU" sz="2200" dirty="0" err="1">
                <a:latin typeface="Cambria"/>
                <a:ea typeface="Calibri"/>
                <a:cs typeface="Times New Roman"/>
              </a:rPr>
              <a:t>Колофон</a:t>
            </a:r>
            <a:r>
              <a:rPr lang="ru-RU" sz="2200" dirty="0">
                <a:latin typeface="Cambria"/>
                <a:ea typeface="Calibri"/>
                <a:cs typeface="Times New Roman"/>
              </a:rPr>
              <a:t>, </a:t>
            </a:r>
            <a:r>
              <a:rPr lang="ru-RU" sz="2200" dirty="0" err="1">
                <a:latin typeface="Cambria"/>
                <a:ea typeface="Calibri"/>
                <a:cs typeface="Times New Roman"/>
              </a:rPr>
              <a:t>Саламин</a:t>
            </a:r>
            <a:r>
              <a:rPr lang="ru-RU" sz="2200" dirty="0">
                <a:latin typeface="Cambria"/>
                <a:ea typeface="Calibri"/>
                <a:cs typeface="Times New Roman"/>
              </a:rPr>
              <a:t>, Родос, Аргос, Афины. Как сообщают Геродот и </a:t>
            </a:r>
            <a:r>
              <a:rPr lang="ru-RU" sz="2200" dirty="0" err="1">
                <a:latin typeface="Cambria"/>
                <a:ea typeface="Calibri"/>
                <a:cs typeface="Times New Roman"/>
              </a:rPr>
              <a:t>Павсаний</a:t>
            </a:r>
            <a:r>
              <a:rPr lang="ru-RU" sz="2200" dirty="0">
                <a:latin typeface="Cambria"/>
                <a:ea typeface="Calibri"/>
                <a:cs typeface="Times New Roman"/>
              </a:rPr>
              <a:t>, умер Гомер на острове </a:t>
            </a:r>
            <a:r>
              <a:rPr lang="ru-RU" sz="2200" dirty="0" err="1">
                <a:latin typeface="Cambria"/>
                <a:ea typeface="Calibri"/>
                <a:cs typeface="Times New Roman"/>
              </a:rPr>
              <a:t>Иос</a:t>
            </a:r>
            <a:r>
              <a:rPr lang="ru-RU" sz="2200" dirty="0">
                <a:latin typeface="Cambria"/>
                <a:ea typeface="Calibri"/>
                <a:cs typeface="Times New Roman"/>
              </a:rPr>
              <a:t> архипелага </a:t>
            </a:r>
            <a:r>
              <a:rPr lang="ru-RU" sz="2200" dirty="0" err="1">
                <a:latin typeface="Cambria"/>
                <a:ea typeface="Calibri"/>
                <a:cs typeface="Times New Roman"/>
              </a:rPr>
              <a:t>Киклады</a:t>
            </a:r>
            <a:r>
              <a:rPr lang="ru-RU" sz="2200" dirty="0">
                <a:latin typeface="Cambria"/>
                <a:ea typeface="Calibri"/>
                <a:cs typeface="Times New Roman"/>
              </a:rPr>
              <a:t>. Вероятно, «Илиада» и «Одиссея» были сложены на малоазийском побережье Греции, заселенном ионийскими племенами, или на одном из прилегающих островов. Впрочем, гомеровский диалект не дает точных сведений о племенной принадлежности Гомера, так как представляет собой сочетание ионийского и эолийского диалектов древнегреческого языка. Существует предположение, что гомеровский диалект представляет собой одну из форм поэтического </a:t>
            </a:r>
            <a:r>
              <a:rPr lang="ru-RU" sz="2200" dirty="0" err="1">
                <a:latin typeface="Cambria"/>
                <a:ea typeface="Calibri"/>
                <a:cs typeface="Times New Roman"/>
              </a:rPr>
              <a:t>койнэ</a:t>
            </a:r>
            <a:r>
              <a:rPr lang="ru-RU" sz="2200" dirty="0">
                <a:latin typeface="Cambria"/>
                <a:ea typeface="Calibri"/>
                <a:cs typeface="Times New Roman"/>
              </a:rPr>
              <a:t>, сформировавшегося задолго до предполагаемого времени жизни Гомера.</a:t>
            </a:r>
            <a:endParaRPr lang="ru-RU" sz="22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3066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а 6 из 5098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74" y="0"/>
            <a:ext cx="5076825" cy="335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2345" y="0"/>
            <a:ext cx="18380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Смирна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2052" name="Picture 4" descr="Картинка 10 из 813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46" y="3286126"/>
            <a:ext cx="5076825" cy="3571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3286126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chemeClr val="bg1"/>
                </a:solidFill>
              </a:rPr>
              <a:t>Хиос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2054" name="Picture 6" descr="Картинка 63 из 96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1378" y="0"/>
            <a:ext cx="4059401" cy="3286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084599" y="2701351"/>
            <a:ext cx="17171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chemeClr val="bg1"/>
                </a:solidFill>
              </a:rPr>
              <a:t>Колофон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2056" name="Picture 8" descr="Картинка 5 из 307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4599" y="3286127"/>
            <a:ext cx="4059401" cy="3571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444208" y="3578513"/>
            <a:ext cx="16754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chemeClr val="bg1"/>
                </a:solidFill>
              </a:rPr>
              <a:t>Саламин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938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www.toptour.by/upload/iblock/e9b/rodos%20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8851"/>
            <a:ext cx="4644008" cy="3483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26393" y="0"/>
            <a:ext cx="12202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Родос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3078" name="Picture 6" descr="Картинка 3 из 122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-28852"/>
            <a:ext cx="4499992" cy="3483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24328" y="2564904"/>
            <a:ext cx="11673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Аргос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3080" name="Picture 8" descr="Картинка 17 из 65607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5594" y="3446619"/>
            <a:ext cx="5076825" cy="3403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72479" y="5296852"/>
            <a:ext cx="14334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Афины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3167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732"/>
            <a:ext cx="7924800" cy="796950"/>
          </a:xfrm>
        </p:spPr>
        <p:txBody>
          <a:bodyPr/>
          <a:lstStyle/>
          <a:p>
            <a:pPr algn="ctr"/>
            <a:r>
              <a:rPr lang="ru-RU" b="1" dirty="0"/>
              <a:t>Историческая основа поэм Гомера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908720"/>
            <a:ext cx="7924800" cy="5400600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latin typeface="Cambria"/>
                <a:ea typeface="Calibri"/>
                <a:cs typeface="Times New Roman"/>
              </a:rPr>
              <a:t>В середине XIX века в науке господствовало мнение, что «Илиада» и «Одиссея» </a:t>
            </a:r>
            <a:r>
              <a:rPr lang="ru-RU" sz="1800" dirty="0" err="1">
                <a:latin typeface="Cambria"/>
                <a:ea typeface="Calibri"/>
                <a:cs typeface="Times New Roman"/>
              </a:rPr>
              <a:t>неисторичны</a:t>
            </a:r>
            <a:r>
              <a:rPr lang="ru-RU" sz="1800" dirty="0">
                <a:latin typeface="Cambria"/>
                <a:ea typeface="Calibri"/>
                <a:cs typeface="Times New Roman"/>
              </a:rPr>
              <a:t>. Однако раскопки Генриха </a:t>
            </a:r>
            <a:r>
              <a:rPr lang="ru-RU" sz="1800" dirty="0" err="1">
                <a:latin typeface="Cambria"/>
                <a:ea typeface="Calibri"/>
                <a:cs typeface="Times New Roman"/>
              </a:rPr>
              <a:t>Шлимана</a:t>
            </a:r>
            <a:r>
              <a:rPr lang="ru-RU" sz="1800" dirty="0">
                <a:latin typeface="Cambria"/>
                <a:ea typeface="Calibri"/>
                <a:cs typeface="Times New Roman"/>
              </a:rPr>
              <a:t> на холме </a:t>
            </a:r>
            <a:r>
              <a:rPr lang="ru-RU" sz="1800" dirty="0" err="1">
                <a:latin typeface="Cambria"/>
                <a:ea typeface="Calibri"/>
                <a:cs typeface="Times New Roman"/>
              </a:rPr>
              <a:t>Гиссарлык</a:t>
            </a:r>
            <a:r>
              <a:rPr lang="ru-RU" sz="1800" dirty="0">
                <a:latin typeface="Cambria"/>
                <a:ea typeface="Calibri"/>
                <a:cs typeface="Times New Roman"/>
              </a:rPr>
              <a:t> и в Микенах показали, что это неверно. Позднее были открыты хеттские и египетские документы, в которых обнаруживаются определенные параллели с событиями легендарной Троянской войны. Дешифровка слоговой микенской письменности (Линейное письмо Б) дало много информации о жизни в эпоху, когда происходило действие «Илиады» и «Одиссеи», хотя никаких литературных фрагментов этой письменностью найдено не было. Тем не менее, данные поэм Гомера сложным образом соотносятся с имеющимися археологическими и документальными источниками и не могут использоваться некритично: данные «устной теории» свидетельствуют об очень больших искажениях, которые должны возникать с историческими данными в традициях подобного рода.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0662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2" descr="Описание: Файл:AmbrosianIliadPict47Achill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482" y="306464"/>
            <a:ext cx="7528460" cy="4738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7482" y="5044623"/>
            <a:ext cx="7528460" cy="587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ffectLst/>
                <a:latin typeface="Cambria"/>
                <a:ea typeface="Calibri"/>
                <a:cs typeface="Times New Roman"/>
              </a:rPr>
              <a:t>Средневековая иллюстрация к «Илиаде»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309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i-main-pic" descr="Картинка 15 из 86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4372" y="188640"/>
            <a:ext cx="6351432" cy="486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84531" y="5250539"/>
            <a:ext cx="42456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Cambria" pitchFamily="18" charset="0"/>
              </a:rPr>
              <a:t>Одиссея. Иллюстрация.</a:t>
            </a:r>
            <a:endParaRPr lang="ru-RU" sz="2800" b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15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0000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4547" y="313123"/>
            <a:ext cx="4536504" cy="4930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43562" y="5277895"/>
            <a:ext cx="42584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Cambria" pitchFamily="18" charset="0"/>
                <a:cs typeface="Calibri" pitchFamily="34" charset="0"/>
              </a:rPr>
              <a:t>Одиссея. Иллюстрация</a:t>
            </a: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.</a:t>
            </a:r>
            <a:endParaRPr lang="ru-RU" sz="2800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707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87</TotalTime>
  <Words>443</Words>
  <Application>Microsoft Office PowerPoint</Application>
  <PresentationFormat>Экран (4:3)</PresentationFormat>
  <Paragraphs>21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Горизонт</vt:lpstr>
      <vt:lpstr>     Гомер-легендарный древнегреческий поэт-сказитель </vt:lpstr>
      <vt:lpstr>Слайд 2</vt:lpstr>
      <vt:lpstr>Место рождения Гомера</vt:lpstr>
      <vt:lpstr>Слайд 4</vt:lpstr>
      <vt:lpstr>Слайд 5</vt:lpstr>
      <vt:lpstr>Историческая основа поэм Гомера</vt:lpstr>
      <vt:lpstr>Слайд 7</vt:lpstr>
      <vt:lpstr>Слайд 8</vt:lpstr>
      <vt:lpstr>Слайд 9</vt:lpstr>
      <vt:lpstr>«Сыновья Гомера»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Гомер-легендарный древнегреческий поэт-сказитель</dc:title>
  <dc:creator>Стартер</dc:creator>
  <cp:lastModifiedBy>Черных .К</cp:lastModifiedBy>
  <cp:revision>10</cp:revision>
  <dcterms:created xsi:type="dcterms:W3CDTF">2012-04-22T07:40:31Z</dcterms:created>
  <dcterms:modified xsi:type="dcterms:W3CDTF">2020-04-27T07:10:23Z</dcterms:modified>
</cp:coreProperties>
</file>