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6" r:id="rId4"/>
    <p:sldId id="262" r:id="rId5"/>
    <p:sldId id="267" r:id="rId6"/>
    <p:sldId id="263" r:id="rId7"/>
    <p:sldId id="269" r:id="rId8"/>
    <p:sldId id="268" r:id="rId9"/>
    <p:sldId id="270" r:id="rId10"/>
    <p:sldId id="258" r:id="rId11"/>
    <p:sldId id="259" r:id="rId12"/>
    <p:sldId id="261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Графики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4400" dirty="0"/>
          </a:p>
        </p:txBody>
      </p:sp>
      <p:pic>
        <p:nvPicPr>
          <p:cNvPr id="3073" name="Picture 1" descr="C:\Users\123\Downloads\get_fi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2966712" cy="1500174"/>
          </a:xfrm>
          <a:prstGeom prst="rect">
            <a:avLst/>
          </a:prstGeom>
          <a:noFill/>
        </p:spPr>
      </p:pic>
      <p:pic>
        <p:nvPicPr>
          <p:cNvPr id="5" name="Picture 4" descr="сканирование0006"/>
          <p:cNvPicPr>
            <a:picLocks noChangeAspect="1" noChangeArrowheads="1"/>
          </p:cNvPicPr>
          <p:nvPr/>
        </p:nvPicPr>
        <p:blipFill>
          <a:blip r:embed="rId3" cstate="print">
            <a:lum bright="-18000" contrast="36000"/>
          </a:blip>
          <a:srcRect/>
          <a:stretch>
            <a:fillRect/>
          </a:stretch>
        </p:blipFill>
        <p:spPr bwMode="auto">
          <a:xfrm>
            <a:off x="6143636" y="428604"/>
            <a:ext cx="2676515" cy="239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На </a:t>
            </a:r>
            <a:r>
              <a:rPr lang="ru-RU" sz="2000" dirty="0" smtClean="0"/>
              <a:t>рисунке показано, как изменялась температура воздуха на протяжении одних суток. По горизонтали указано время суток, по вертикали — значение температуры в градусах Цельсия. Найдите наибольшее значение температуры. Ответ дайте в градусах Цельсия.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5043509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17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 графика видно, что наибольшая температура составила 8 °С.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Ответ: 8.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7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s://math-oge.sdamgia.ru/get_file?id=34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459769"/>
            <a:ext cx="4857784" cy="3607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Задание </a:t>
            </a:r>
            <a:r>
              <a:rPr lang="ru-RU" sz="2000" b="1" dirty="0"/>
              <a:t>15 </a:t>
            </a:r>
            <a:r>
              <a:rPr lang="ru-RU" sz="2000" dirty="0"/>
              <a:t> На </a:t>
            </a:r>
            <a:r>
              <a:rPr lang="ru-RU" sz="2000" dirty="0" smtClean="0"/>
              <a:t>диаграмме представлены некоторые </a:t>
            </a:r>
            <a:r>
              <a:rPr lang="ru-RU" sz="2000" dirty="0"/>
              <a:t>из </a:t>
            </a:r>
            <a:r>
              <a:rPr lang="ru-RU" sz="2000" dirty="0" smtClean="0"/>
              <a:t>крупнейших </a:t>
            </a:r>
            <a:r>
              <a:rPr lang="ru-RU" sz="2000" dirty="0"/>
              <a:t>по </a:t>
            </a:r>
            <a:r>
              <a:rPr lang="ru-RU" sz="2000" dirty="0" smtClean="0"/>
              <a:t>площади территории </a:t>
            </a:r>
            <a:r>
              <a:rPr lang="ru-RU" sz="2000" dirty="0"/>
              <a:t>стран мира. Во </a:t>
            </a:r>
            <a:r>
              <a:rPr lang="ru-RU" sz="2000" dirty="0" smtClean="0"/>
              <a:t>сколько примерно </a:t>
            </a:r>
            <a:r>
              <a:rPr lang="ru-RU" sz="2000" dirty="0"/>
              <a:t>раз </a:t>
            </a:r>
            <a:r>
              <a:rPr lang="ru-RU" sz="2000" dirty="0" smtClean="0"/>
              <a:t>площадь </a:t>
            </a:r>
            <a:r>
              <a:rPr lang="ru-RU" sz="2000" dirty="0"/>
              <a:t>США </a:t>
            </a:r>
            <a:r>
              <a:rPr lang="ru-RU" sz="2000" dirty="0" smtClean="0"/>
              <a:t>больше площади Судана</a:t>
            </a:r>
            <a:r>
              <a:rPr lang="ru-RU" sz="2000" dirty="0"/>
              <a:t>? (Ответ </a:t>
            </a:r>
            <a:r>
              <a:rPr lang="ru-RU" sz="2000" dirty="0" smtClean="0"/>
              <a:t>округлите </a:t>
            </a:r>
            <a:r>
              <a:rPr lang="ru-RU" sz="2000" dirty="0"/>
              <a:t>до </a:t>
            </a:r>
            <a:r>
              <a:rPr lang="ru-RU" sz="2000" dirty="0" smtClean="0"/>
              <a:t>целых)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2300" dirty="0" smtClean="0"/>
          </a:p>
          <a:p>
            <a:endParaRPr lang="ru-RU" sz="2300" dirty="0"/>
          </a:p>
          <a:p>
            <a:endParaRPr lang="ru-RU" sz="2300" dirty="0" smtClean="0"/>
          </a:p>
          <a:p>
            <a:endParaRPr lang="ru-RU" sz="2300" dirty="0"/>
          </a:p>
          <a:p>
            <a:r>
              <a:rPr lang="ru-RU" sz="2300" dirty="0" smtClean="0"/>
              <a:t>Из </a:t>
            </a:r>
            <a:r>
              <a:rPr lang="ru-RU" sz="2300" dirty="0" smtClean="0"/>
              <a:t>диаграммы </a:t>
            </a:r>
            <a:r>
              <a:rPr lang="ru-RU" sz="2300" dirty="0"/>
              <a:t>видно, что </a:t>
            </a:r>
            <a:r>
              <a:rPr lang="ru-RU" sz="2300" dirty="0" smtClean="0"/>
              <a:t>площадь </a:t>
            </a:r>
            <a:r>
              <a:rPr lang="ru-RU" sz="2300" dirty="0"/>
              <a:t>США равна 9,4 </a:t>
            </a:r>
            <a:r>
              <a:rPr lang="ru-RU" sz="2300" dirty="0" err="1"/>
              <a:t>млн</a:t>
            </a:r>
            <a:r>
              <a:rPr lang="ru-RU" sz="2300" dirty="0"/>
              <a:t> км</a:t>
            </a:r>
            <a:r>
              <a:rPr lang="ru-RU" sz="2300" baseline="30000" dirty="0"/>
              <a:t>2</a:t>
            </a:r>
            <a:r>
              <a:rPr lang="ru-RU" sz="2300" dirty="0"/>
              <a:t>, а </a:t>
            </a:r>
            <a:r>
              <a:rPr lang="ru-RU" sz="2300" dirty="0" smtClean="0"/>
              <a:t>площадь Судана </a:t>
            </a:r>
            <a:r>
              <a:rPr lang="ru-RU" sz="2300" dirty="0"/>
              <a:t>2,5 </a:t>
            </a:r>
            <a:r>
              <a:rPr lang="ru-RU" sz="2300" dirty="0" err="1"/>
              <a:t>млн</a:t>
            </a:r>
            <a:r>
              <a:rPr lang="ru-RU" sz="2300" dirty="0"/>
              <a:t> км</a:t>
            </a:r>
            <a:r>
              <a:rPr lang="ru-RU" sz="2300" baseline="30000" dirty="0"/>
              <a:t>2</a:t>
            </a:r>
            <a:r>
              <a:rPr lang="ru-RU" sz="2300" dirty="0"/>
              <a:t>. </a:t>
            </a:r>
            <a:r>
              <a:rPr lang="ru-RU" sz="2300" dirty="0" smtClean="0"/>
              <a:t>Отношение </a:t>
            </a:r>
            <a:r>
              <a:rPr lang="ru-RU" sz="2300" dirty="0"/>
              <a:t>этих </a:t>
            </a:r>
            <a:r>
              <a:rPr lang="ru-RU" sz="2300" dirty="0" smtClean="0"/>
              <a:t>площадей</a:t>
            </a:r>
            <a:r>
              <a:rPr lang="ru-RU" sz="2300" dirty="0"/>
              <a:t>:</a:t>
            </a:r>
          </a:p>
          <a:p>
            <a:r>
              <a:rPr lang="ru-RU" sz="2300" dirty="0"/>
              <a:t> </a:t>
            </a:r>
            <a:r>
              <a:rPr lang="ru-RU" sz="2300" dirty="0" smtClean="0"/>
              <a:t>9,4/2,5 = 3,76 =4</a:t>
            </a:r>
          </a:p>
          <a:p>
            <a:r>
              <a:rPr lang="ru-RU" sz="2300" dirty="0"/>
              <a:t>Ответ: 4.</a:t>
            </a:r>
          </a:p>
        </p:txBody>
      </p:sp>
      <p:pic>
        <p:nvPicPr>
          <p:cNvPr id="16386" name="Picture 2" descr="C:\Users\123\Downloads\get_fil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6222146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DC86F11-A6FA-47A7-9D93-88E62B47069B}" type="slidenum">
              <a:rPr lang="ru-RU"/>
              <a:pPr/>
              <a:t>12</a:t>
            </a:fld>
            <a:endParaRPr lang="ru-RU"/>
          </a:p>
        </p:txBody>
      </p:sp>
      <p:sp>
        <p:nvSpPr>
          <p:cNvPr id="5123" name="Line 2"/>
          <p:cNvSpPr>
            <a:spLocks noChangeShapeType="1"/>
          </p:cNvSpPr>
          <p:nvPr/>
        </p:nvSpPr>
        <p:spPr bwMode="auto">
          <a:xfrm flipV="1">
            <a:off x="4572000" y="457200"/>
            <a:ext cx="0" cy="41243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80"/>
          <p:cNvSpPr>
            <a:spLocks noChangeShapeType="1"/>
          </p:cNvSpPr>
          <p:nvPr/>
        </p:nvSpPr>
        <p:spPr bwMode="auto">
          <a:xfrm>
            <a:off x="296863" y="3429000"/>
            <a:ext cx="802005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7596188" y="3213100"/>
            <a:ext cx="8096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00FF00"/>
                </a:solidFill>
                <a:latin typeface="Times New Roman" pitchFamily="18" charset="0"/>
              </a:rPr>
              <a:t>x</a:t>
            </a:r>
            <a:endParaRPr lang="ru-RU" sz="40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5126" name="Line 4"/>
          <p:cNvSpPr>
            <a:spLocks noChangeShapeType="1"/>
          </p:cNvSpPr>
          <p:nvPr/>
        </p:nvSpPr>
        <p:spPr bwMode="auto">
          <a:xfrm>
            <a:off x="5157788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7" name="Line 5"/>
          <p:cNvSpPr>
            <a:spLocks noChangeShapeType="1"/>
          </p:cNvSpPr>
          <p:nvPr/>
        </p:nvSpPr>
        <p:spPr bwMode="auto">
          <a:xfrm flipV="1">
            <a:off x="827088" y="3068638"/>
            <a:ext cx="6985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8" name="Line 6"/>
          <p:cNvSpPr>
            <a:spLocks noChangeShapeType="1"/>
          </p:cNvSpPr>
          <p:nvPr/>
        </p:nvSpPr>
        <p:spPr bwMode="auto">
          <a:xfrm>
            <a:off x="827088" y="2708275"/>
            <a:ext cx="69135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9" name="Line 7"/>
          <p:cNvSpPr>
            <a:spLocks noChangeShapeType="1"/>
          </p:cNvSpPr>
          <p:nvPr/>
        </p:nvSpPr>
        <p:spPr bwMode="auto">
          <a:xfrm flipV="1">
            <a:off x="827088" y="2349500"/>
            <a:ext cx="6911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" name="Line 8"/>
          <p:cNvSpPr>
            <a:spLocks noChangeShapeType="1"/>
          </p:cNvSpPr>
          <p:nvPr/>
        </p:nvSpPr>
        <p:spPr bwMode="auto">
          <a:xfrm>
            <a:off x="900113" y="1989138"/>
            <a:ext cx="68405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Line 9"/>
          <p:cNvSpPr>
            <a:spLocks noChangeShapeType="1"/>
          </p:cNvSpPr>
          <p:nvPr/>
        </p:nvSpPr>
        <p:spPr bwMode="auto">
          <a:xfrm>
            <a:off x="900113" y="1628775"/>
            <a:ext cx="68405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2" name="Line 10"/>
          <p:cNvSpPr>
            <a:spLocks noChangeShapeType="1"/>
          </p:cNvSpPr>
          <p:nvPr/>
        </p:nvSpPr>
        <p:spPr bwMode="auto">
          <a:xfrm>
            <a:off x="971550" y="1268413"/>
            <a:ext cx="66960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3" name="Line 11"/>
          <p:cNvSpPr>
            <a:spLocks noChangeShapeType="1"/>
          </p:cNvSpPr>
          <p:nvPr/>
        </p:nvSpPr>
        <p:spPr bwMode="auto">
          <a:xfrm>
            <a:off x="971550" y="908050"/>
            <a:ext cx="67691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Line 12"/>
          <p:cNvSpPr>
            <a:spLocks noChangeShapeType="1"/>
          </p:cNvSpPr>
          <p:nvPr/>
        </p:nvSpPr>
        <p:spPr bwMode="auto">
          <a:xfrm>
            <a:off x="900113" y="3789363"/>
            <a:ext cx="6911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Line 13"/>
          <p:cNvSpPr>
            <a:spLocks noChangeShapeType="1"/>
          </p:cNvSpPr>
          <p:nvPr/>
        </p:nvSpPr>
        <p:spPr bwMode="auto">
          <a:xfrm>
            <a:off x="900113" y="4149725"/>
            <a:ext cx="6911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14"/>
          <p:cNvSpPr>
            <a:spLocks noChangeShapeType="1"/>
          </p:cNvSpPr>
          <p:nvPr/>
        </p:nvSpPr>
        <p:spPr bwMode="auto">
          <a:xfrm flipV="1">
            <a:off x="900113" y="4508500"/>
            <a:ext cx="69119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7" name="Line 15"/>
          <p:cNvSpPr>
            <a:spLocks noChangeShapeType="1"/>
          </p:cNvSpPr>
          <p:nvPr/>
        </p:nvSpPr>
        <p:spPr bwMode="auto">
          <a:xfrm flipV="1">
            <a:off x="900113" y="4868863"/>
            <a:ext cx="70564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8" name="Line 16"/>
          <p:cNvSpPr>
            <a:spLocks noChangeShapeType="1"/>
          </p:cNvSpPr>
          <p:nvPr/>
        </p:nvSpPr>
        <p:spPr bwMode="auto">
          <a:xfrm flipV="1">
            <a:off x="2051050" y="5229225"/>
            <a:ext cx="58340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9" name="Line 17"/>
          <p:cNvSpPr>
            <a:spLocks noChangeShapeType="1"/>
          </p:cNvSpPr>
          <p:nvPr/>
        </p:nvSpPr>
        <p:spPr bwMode="auto">
          <a:xfrm>
            <a:off x="1979613" y="5589588"/>
            <a:ext cx="5905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18"/>
          <p:cNvSpPr>
            <a:spLocks noChangeShapeType="1"/>
          </p:cNvSpPr>
          <p:nvPr/>
        </p:nvSpPr>
        <p:spPr bwMode="auto">
          <a:xfrm flipV="1">
            <a:off x="1979613" y="5949950"/>
            <a:ext cx="58324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1" name="Line 19"/>
          <p:cNvSpPr>
            <a:spLocks noChangeShapeType="1"/>
          </p:cNvSpPr>
          <p:nvPr/>
        </p:nvSpPr>
        <p:spPr bwMode="auto">
          <a:xfrm>
            <a:off x="2051050" y="6308725"/>
            <a:ext cx="57610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2" name="Line 20"/>
          <p:cNvSpPr>
            <a:spLocks noChangeShapeType="1"/>
          </p:cNvSpPr>
          <p:nvPr/>
        </p:nvSpPr>
        <p:spPr bwMode="auto">
          <a:xfrm flipV="1">
            <a:off x="2051050" y="6669088"/>
            <a:ext cx="57610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21"/>
          <p:cNvSpPr>
            <a:spLocks noChangeShapeType="1"/>
          </p:cNvSpPr>
          <p:nvPr/>
        </p:nvSpPr>
        <p:spPr bwMode="auto">
          <a:xfrm flipH="1">
            <a:off x="4906963" y="620713"/>
            <a:ext cx="25400" cy="602456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4" name="Line 22"/>
          <p:cNvSpPr>
            <a:spLocks noChangeShapeType="1"/>
          </p:cNvSpPr>
          <p:nvPr/>
        </p:nvSpPr>
        <p:spPr bwMode="auto">
          <a:xfrm>
            <a:off x="5219700" y="549275"/>
            <a:ext cx="53975" cy="6110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5" name="Line 23"/>
          <p:cNvSpPr>
            <a:spLocks noChangeShapeType="1"/>
          </p:cNvSpPr>
          <p:nvPr/>
        </p:nvSpPr>
        <p:spPr bwMode="auto">
          <a:xfrm flipH="1">
            <a:off x="5637213" y="549275"/>
            <a:ext cx="14287" cy="6096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6" name="Line 24"/>
          <p:cNvSpPr>
            <a:spLocks noChangeShapeType="1"/>
          </p:cNvSpPr>
          <p:nvPr/>
        </p:nvSpPr>
        <p:spPr bwMode="auto">
          <a:xfrm>
            <a:off x="5940425" y="549275"/>
            <a:ext cx="49213" cy="60642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7" name="Line 25"/>
          <p:cNvSpPr>
            <a:spLocks noChangeShapeType="1"/>
          </p:cNvSpPr>
          <p:nvPr/>
        </p:nvSpPr>
        <p:spPr bwMode="auto">
          <a:xfrm>
            <a:off x="6732588" y="549275"/>
            <a:ext cx="3175" cy="608012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8" name="Line 26"/>
          <p:cNvSpPr>
            <a:spLocks noChangeShapeType="1"/>
          </p:cNvSpPr>
          <p:nvPr/>
        </p:nvSpPr>
        <p:spPr bwMode="auto">
          <a:xfrm>
            <a:off x="7092950" y="549275"/>
            <a:ext cx="0" cy="61198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9" name="Line 27"/>
          <p:cNvSpPr>
            <a:spLocks noChangeShapeType="1"/>
          </p:cNvSpPr>
          <p:nvPr/>
        </p:nvSpPr>
        <p:spPr bwMode="auto">
          <a:xfrm>
            <a:off x="7391400" y="533400"/>
            <a:ext cx="46038" cy="61261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0" name="Line 28"/>
          <p:cNvSpPr>
            <a:spLocks noChangeShapeType="1"/>
          </p:cNvSpPr>
          <p:nvPr/>
        </p:nvSpPr>
        <p:spPr bwMode="auto">
          <a:xfrm flipH="1">
            <a:off x="4206875" y="549275"/>
            <a:ext cx="4763" cy="6110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1" name="Line 29"/>
          <p:cNvSpPr>
            <a:spLocks noChangeShapeType="1"/>
          </p:cNvSpPr>
          <p:nvPr/>
        </p:nvSpPr>
        <p:spPr bwMode="auto">
          <a:xfrm>
            <a:off x="3810000" y="533400"/>
            <a:ext cx="30163" cy="6111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2" name="Line 30"/>
          <p:cNvSpPr>
            <a:spLocks noChangeShapeType="1"/>
          </p:cNvSpPr>
          <p:nvPr/>
        </p:nvSpPr>
        <p:spPr bwMode="auto">
          <a:xfrm>
            <a:off x="3429000" y="533400"/>
            <a:ext cx="20638" cy="61325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3" name="Line 31"/>
          <p:cNvSpPr>
            <a:spLocks noChangeShapeType="1"/>
          </p:cNvSpPr>
          <p:nvPr/>
        </p:nvSpPr>
        <p:spPr bwMode="auto">
          <a:xfrm>
            <a:off x="3124200" y="457200"/>
            <a:ext cx="0" cy="6172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4" name="Line 32"/>
          <p:cNvSpPr>
            <a:spLocks noChangeShapeType="1"/>
          </p:cNvSpPr>
          <p:nvPr/>
        </p:nvSpPr>
        <p:spPr bwMode="auto">
          <a:xfrm>
            <a:off x="2743200" y="533400"/>
            <a:ext cx="15875" cy="6096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5" name="Line 33"/>
          <p:cNvSpPr>
            <a:spLocks noChangeShapeType="1"/>
          </p:cNvSpPr>
          <p:nvPr/>
        </p:nvSpPr>
        <p:spPr bwMode="auto">
          <a:xfrm>
            <a:off x="2362200" y="533400"/>
            <a:ext cx="30163" cy="61420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6" name="Line 34"/>
          <p:cNvSpPr>
            <a:spLocks noChangeShapeType="1"/>
          </p:cNvSpPr>
          <p:nvPr/>
        </p:nvSpPr>
        <p:spPr bwMode="auto">
          <a:xfrm flipH="1">
            <a:off x="1979613" y="533400"/>
            <a:ext cx="1587" cy="43354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7" name="Line 35"/>
          <p:cNvSpPr>
            <a:spLocks noChangeShapeType="1"/>
          </p:cNvSpPr>
          <p:nvPr/>
        </p:nvSpPr>
        <p:spPr bwMode="auto">
          <a:xfrm flipH="1">
            <a:off x="1619250" y="476250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8" name="Text Box 36"/>
          <p:cNvSpPr txBox="1">
            <a:spLocks noChangeArrowheads="1"/>
          </p:cNvSpPr>
          <p:nvPr/>
        </p:nvSpPr>
        <p:spPr bwMode="auto">
          <a:xfrm>
            <a:off x="4572000" y="260350"/>
            <a:ext cx="696913" cy="26479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8</a:t>
            </a:r>
          </a:p>
          <a:p>
            <a:endParaRPr lang="ru-RU" sz="2400" b="1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6</a:t>
            </a:r>
          </a:p>
          <a:p>
            <a:endParaRPr lang="ru-RU" sz="2400" b="1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4</a:t>
            </a:r>
          </a:p>
          <a:p>
            <a:endParaRPr lang="ru-RU" sz="2400" b="1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2</a:t>
            </a:r>
            <a:endParaRPr lang="ru-RU" sz="2800" b="1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5159" name="Text Box 38"/>
          <p:cNvSpPr txBox="1">
            <a:spLocks noChangeArrowheads="1"/>
          </p:cNvSpPr>
          <p:nvPr/>
        </p:nvSpPr>
        <p:spPr bwMode="auto">
          <a:xfrm>
            <a:off x="4133850" y="3933825"/>
            <a:ext cx="438150" cy="26479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-2</a:t>
            </a:r>
          </a:p>
          <a:p>
            <a:endParaRPr lang="ru-RU" sz="2400" b="1">
              <a:solidFill>
                <a:schemeClr val="hlink"/>
              </a:solidFill>
              <a:latin typeface="Times New Roman" pitchFamily="18" charset="0"/>
            </a:endParaRPr>
          </a:p>
          <a:p>
            <a:endParaRPr lang="ru-RU" sz="2400" b="1">
              <a:solidFill>
                <a:schemeClr val="hlink"/>
              </a:solidFill>
              <a:latin typeface="Times New Roman" pitchFamily="18" charset="0"/>
            </a:endParaRPr>
          </a:p>
          <a:p>
            <a:endParaRPr lang="ru-RU" sz="2400" b="1">
              <a:latin typeface="Times New Roman" pitchFamily="18" charset="0"/>
            </a:endParaRPr>
          </a:p>
          <a:p>
            <a:endParaRPr lang="ru-RU" sz="2400" b="1">
              <a:latin typeface="Times New Roman" pitchFamily="18" charset="0"/>
            </a:endParaRPr>
          </a:p>
          <a:p>
            <a:endParaRPr lang="ru-RU" sz="2400" b="1">
              <a:latin typeface="Times New Roman" pitchFamily="18" charset="0"/>
            </a:endParaRPr>
          </a:p>
          <a:p>
            <a:endParaRPr lang="ru-RU" sz="2400" b="1">
              <a:latin typeface="Times New Roman" pitchFamily="18" charset="0"/>
            </a:endParaRPr>
          </a:p>
        </p:txBody>
      </p:sp>
      <p:sp>
        <p:nvSpPr>
          <p:cNvPr id="4135" name="Oval 39"/>
          <p:cNvSpPr>
            <a:spLocks noChangeArrowheads="1"/>
          </p:cNvSpPr>
          <p:nvPr/>
        </p:nvSpPr>
        <p:spPr bwMode="auto">
          <a:xfrm>
            <a:off x="3779838" y="2636838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6" name="Oval 40"/>
          <p:cNvSpPr>
            <a:spLocks noChangeArrowheads="1"/>
          </p:cNvSpPr>
          <p:nvPr/>
        </p:nvSpPr>
        <p:spPr bwMode="auto">
          <a:xfrm>
            <a:off x="3779838" y="191611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3059113" y="191611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8" name="Oval 42"/>
          <p:cNvSpPr>
            <a:spLocks noChangeArrowheads="1"/>
          </p:cNvSpPr>
          <p:nvPr/>
        </p:nvSpPr>
        <p:spPr bwMode="auto">
          <a:xfrm>
            <a:off x="3059113" y="2636838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39" name="Oval 43"/>
          <p:cNvSpPr>
            <a:spLocks noChangeArrowheads="1"/>
          </p:cNvSpPr>
          <p:nvPr/>
        </p:nvSpPr>
        <p:spPr bwMode="auto">
          <a:xfrm>
            <a:off x="2339975" y="2636838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2339975" y="1916113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5219700" y="1916113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5940425" y="1916113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6659563" y="191611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4" name="Oval 48"/>
          <p:cNvSpPr>
            <a:spLocks noChangeArrowheads="1"/>
          </p:cNvSpPr>
          <p:nvPr/>
        </p:nvSpPr>
        <p:spPr bwMode="auto">
          <a:xfrm>
            <a:off x="5219700" y="2565400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5" name="Oval 49"/>
          <p:cNvSpPr>
            <a:spLocks noChangeArrowheads="1"/>
          </p:cNvSpPr>
          <p:nvPr/>
        </p:nvSpPr>
        <p:spPr bwMode="auto">
          <a:xfrm>
            <a:off x="5940425" y="2565400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6" name="Oval 50"/>
          <p:cNvSpPr>
            <a:spLocks noChangeArrowheads="1"/>
          </p:cNvSpPr>
          <p:nvPr/>
        </p:nvSpPr>
        <p:spPr bwMode="auto">
          <a:xfrm>
            <a:off x="3059113" y="1196975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7" name="Oval 51"/>
          <p:cNvSpPr>
            <a:spLocks noChangeArrowheads="1"/>
          </p:cNvSpPr>
          <p:nvPr/>
        </p:nvSpPr>
        <p:spPr bwMode="auto">
          <a:xfrm>
            <a:off x="3779838" y="1196975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8" name="Oval 52"/>
          <p:cNvSpPr>
            <a:spLocks noChangeArrowheads="1"/>
          </p:cNvSpPr>
          <p:nvPr/>
        </p:nvSpPr>
        <p:spPr bwMode="auto">
          <a:xfrm>
            <a:off x="5219700" y="1196975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9" name="Oval 53"/>
          <p:cNvSpPr>
            <a:spLocks noChangeArrowheads="1"/>
          </p:cNvSpPr>
          <p:nvPr/>
        </p:nvSpPr>
        <p:spPr bwMode="auto">
          <a:xfrm>
            <a:off x="5940425" y="1196975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0" name="Oval 54"/>
          <p:cNvSpPr>
            <a:spLocks noChangeArrowheads="1"/>
          </p:cNvSpPr>
          <p:nvPr/>
        </p:nvSpPr>
        <p:spPr bwMode="auto">
          <a:xfrm>
            <a:off x="2268538" y="335756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1" name="Oval 55"/>
          <p:cNvSpPr>
            <a:spLocks noChangeArrowheads="1"/>
          </p:cNvSpPr>
          <p:nvPr/>
        </p:nvSpPr>
        <p:spPr bwMode="auto">
          <a:xfrm>
            <a:off x="2987675" y="3357563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2" name="Oval 56"/>
          <p:cNvSpPr>
            <a:spLocks noChangeArrowheads="1"/>
          </p:cNvSpPr>
          <p:nvPr/>
        </p:nvSpPr>
        <p:spPr bwMode="auto">
          <a:xfrm>
            <a:off x="3779838" y="335756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3" name="Oval 57"/>
          <p:cNvSpPr>
            <a:spLocks noChangeArrowheads="1"/>
          </p:cNvSpPr>
          <p:nvPr/>
        </p:nvSpPr>
        <p:spPr bwMode="auto">
          <a:xfrm>
            <a:off x="5148263" y="335756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4" name="Oval 58"/>
          <p:cNvSpPr>
            <a:spLocks noChangeArrowheads="1"/>
          </p:cNvSpPr>
          <p:nvPr/>
        </p:nvSpPr>
        <p:spPr bwMode="auto">
          <a:xfrm>
            <a:off x="5867400" y="3357563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5" name="Oval 59"/>
          <p:cNvSpPr>
            <a:spLocks noChangeArrowheads="1"/>
          </p:cNvSpPr>
          <p:nvPr/>
        </p:nvSpPr>
        <p:spPr bwMode="auto">
          <a:xfrm>
            <a:off x="6659563" y="335756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6" name="Oval 60"/>
          <p:cNvSpPr>
            <a:spLocks noChangeArrowheads="1"/>
          </p:cNvSpPr>
          <p:nvPr/>
        </p:nvSpPr>
        <p:spPr bwMode="auto">
          <a:xfrm>
            <a:off x="3059113" y="4076700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7" name="Oval 61"/>
          <p:cNvSpPr>
            <a:spLocks noChangeArrowheads="1"/>
          </p:cNvSpPr>
          <p:nvPr/>
        </p:nvSpPr>
        <p:spPr bwMode="auto">
          <a:xfrm>
            <a:off x="3779838" y="4076700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8" name="Oval 62"/>
          <p:cNvSpPr>
            <a:spLocks noChangeArrowheads="1"/>
          </p:cNvSpPr>
          <p:nvPr/>
        </p:nvSpPr>
        <p:spPr bwMode="auto">
          <a:xfrm>
            <a:off x="5219700" y="4076700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59" name="Oval 63"/>
          <p:cNvSpPr>
            <a:spLocks noChangeArrowheads="1"/>
          </p:cNvSpPr>
          <p:nvPr/>
        </p:nvSpPr>
        <p:spPr bwMode="auto">
          <a:xfrm>
            <a:off x="5940425" y="4076700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0" name="Oval 64"/>
          <p:cNvSpPr>
            <a:spLocks noChangeArrowheads="1"/>
          </p:cNvSpPr>
          <p:nvPr/>
        </p:nvSpPr>
        <p:spPr bwMode="auto">
          <a:xfrm>
            <a:off x="4500563" y="191611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1" name="Oval 65"/>
          <p:cNvSpPr>
            <a:spLocks noChangeArrowheads="1"/>
          </p:cNvSpPr>
          <p:nvPr/>
        </p:nvSpPr>
        <p:spPr bwMode="auto">
          <a:xfrm>
            <a:off x="4500563" y="2636838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2" name="Oval 66"/>
          <p:cNvSpPr>
            <a:spLocks noChangeArrowheads="1"/>
          </p:cNvSpPr>
          <p:nvPr/>
        </p:nvSpPr>
        <p:spPr bwMode="auto">
          <a:xfrm>
            <a:off x="4498975" y="1196975"/>
            <a:ext cx="144463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3" name="Oval 67"/>
          <p:cNvSpPr>
            <a:spLocks noChangeArrowheads="1"/>
          </p:cNvSpPr>
          <p:nvPr/>
        </p:nvSpPr>
        <p:spPr bwMode="auto">
          <a:xfrm>
            <a:off x="6659563" y="2565400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4" name="Oval 68"/>
          <p:cNvSpPr>
            <a:spLocks noChangeArrowheads="1"/>
          </p:cNvSpPr>
          <p:nvPr/>
        </p:nvSpPr>
        <p:spPr bwMode="auto">
          <a:xfrm>
            <a:off x="4500563" y="3357563"/>
            <a:ext cx="144462" cy="142875"/>
          </a:xfrm>
          <a:prstGeom prst="ellipse">
            <a:avLst/>
          </a:prstGeom>
          <a:solidFill>
            <a:srgbClr val="FF9933"/>
          </a:solidFill>
          <a:ln w="9525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65" name="Rectangle 69"/>
          <p:cNvSpPr>
            <a:spLocks noChangeArrowheads="1"/>
          </p:cNvSpPr>
          <p:nvPr/>
        </p:nvSpPr>
        <p:spPr bwMode="auto">
          <a:xfrm>
            <a:off x="2268538" y="1452563"/>
            <a:ext cx="5257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solidFill>
                  <a:srgbClr val="000066"/>
                </a:solidFill>
                <a:latin typeface="Arial" charset="0"/>
              </a:rPr>
              <a:t>е    ж     з      и     к     л     м</a:t>
            </a:r>
            <a:r>
              <a:rPr lang="ru-RU">
                <a:latin typeface="Arial" charset="0"/>
              </a:rPr>
              <a:t> </a:t>
            </a:r>
          </a:p>
        </p:txBody>
      </p:sp>
      <p:sp>
        <p:nvSpPr>
          <p:cNvPr id="4166" name="Rectangle 70"/>
          <p:cNvSpPr>
            <a:spLocks noChangeArrowheads="1"/>
          </p:cNvSpPr>
          <p:nvPr/>
        </p:nvSpPr>
        <p:spPr bwMode="auto">
          <a:xfrm>
            <a:off x="2952750" y="749300"/>
            <a:ext cx="326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800" b="1">
                <a:solidFill>
                  <a:srgbClr val="000066"/>
                </a:solidFill>
                <a:latin typeface="Arial" charset="0"/>
              </a:rPr>
              <a:t>а     б     в      г     д</a:t>
            </a:r>
          </a:p>
        </p:txBody>
      </p:sp>
      <p:sp>
        <p:nvSpPr>
          <p:cNvPr id="4167" name="Rectangle 71"/>
          <p:cNvSpPr>
            <a:spLocks noChangeArrowheads="1"/>
          </p:cNvSpPr>
          <p:nvPr/>
        </p:nvSpPr>
        <p:spPr bwMode="auto">
          <a:xfrm>
            <a:off x="2124075" y="2174875"/>
            <a:ext cx="4852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400" b="1">
                <a:solidFill>
                  <a:srgbClr val="CC0099"/>
                </a:solidFill>
                <a:latin typeface="Arial" charset="0"/>
              </a:rPr>
              <a:t> </a:t>
            </a:r>
            <a:r>
              <a:rPr lang="ru-RU" sz="2800" b="1">
                <a:solidFill>
                  <a:srgbClr val="000066"/>
                </a:solidFill>
                <a:latin typeface="Arial" charset="0"/>
              </a:rPr>
              <a:t>у     ф     х    ц     ч     ш     щ</a:t>
            </a:r>
          </a:p>
        </p:txBody>
      </p:sp>
      <p:sp>
        <p:nvSpPr>
          <p:cNvPr id="4168" name="Rectangle 72"/>
          <p:cNvSpPr>
            <a:spLocks noChangeArrowheads="1"/>
          </p:cNvSpPr>
          <p:nvPr/>
        </p:nvSpPr>
        <p:spPr bwMode="auto">
          <a:xfrm>
            <a:off x="2195513" y="2894013"/>
            <a:ext cx="48910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800" b="1">
                <a:solidFill>
                  <a:srgbClr val="000066"/>
                </a:solidFill>
                <a:latin typeface="Arial" charset="0"/>
              </a:rPr>
              <a:t>й     э      ю    я    п     р      с</a:t>
            </a:r>
            <a:r>
              <a:rPr lang="ru-RU" sz="2800">
                <a:solidFill>
                  <a:srgbClr val="000066"/>
                </a:solidFill>
                <a:latin typeface="Arial" charset="0"/>
              </a:rPr>
              <a:t>  </a:t>
            </a:r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>
            <a:off x="2916238" y="3686175"/>
            <a:ext cx="3357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800" b="1">
                <a:solidFill>
                  <a:srgbClr val="000066"/>
                </a:solidFill>
                <a:latin typeface="Arial" charset="0"/>
              </a:rPr>
              <a:t>н     о             т     й</a:t>
            </a:r>
            <a:r>
              <a:rPr lang="ru-RU" sz="2400" b="1">
                <a:solidFill>
                  <a:srgbClr val="CC0099"/>
                </a:solidFill>
                <a:latin typeface="Arial" charset="0"/>
              </a:rPr>
              <a:t> </a:t>
            </a:r>
          </a:p>
        </p:txBody>
      </p:sp>
      <p:sp>
        <p:nvSpPr>
          <p:cNvPr id="5195" name="Line 74"/>
          <p:cNvSpPr>
            <a:spLocks noChangeShapeType="1"/>
          </p:cNvSpPr>
          <p:nvPr/>
        </p:nvSpPr>
        <p:spPr bwMode="auto">
          <a:xfrm>
            <a:off x="4572000" y="4652963"/>
            <a:ext cx="0" cy="172878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96" name="Line 75"/>
          <p:cNvSpPr>
            <a:spLocks noChangeShapeType="1"/>
          </p:cNvSpPr>
          <p:nvPr/>
        </p:nvSpPr>
        <p:spPr bwMode="auto">
          <a:xfrm>
            <a:off x="6324600" y="609600"/>
            <a:ext cx="31750" cy="60356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97" name="Text Box 79"/>
          <p:cNvSpPr txBox="1">
            <a:spLocks noChangeArrowheads="1"/>
          </p:cNvSpPr>
          <p:nvPr/>
        </p:nvSpPr>
        <p:spPr bwMode="auto">
          <a:xfrm>
            <a:off x="3995738" y="0"/>
            <a:ext cx="5429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00FF00"/>
                </a:solidFill>
                <a:latin typeface="Times New Roman" pitchFamily="18" charset="0"/>
              </a:rPr>
              <a:t>y</a:t>
            </a:r>
            <a:endParaRPr lang="ru-RU" sz="40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5198" name="Text Box 81"/>
          <p:cNvSpPr txBox="1">
            <a:spLocks noChangeArrowheads="1"/>
          </p:cNvSpPr>
          <p:nvPr/>
        </p:nvSpPr>
        <p:spPr bwMode="auto">
          <a:xfrm>
            <a:off x="323850" y="3357563"/>
            <a:ext cx="8459788" cy="4572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             </a:t>
            </a:r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-8      -6       -4      -2      0         2       4        6       8</a:t>
            </a:r>
            <a:endParaRPr lang="ru-RU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4178" name="Picture 82" descr="MCj042446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" y="4724400"/>
            <a:ext cx="205422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9" name="Picture 83" descr="MCj042811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0" y="44450"/>
            <a:ext cx="2195513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72" name="Rectangle 76"/>
          <p:cNvSpPr>
            <a:spLocks noChangeArrowheads="1"/>
          </p:cNvSpPr>
          <p:nvPr/>
        </p:nvSpPr>
        <p:spPr bwMode="auto">
          <a:xfrm>
            <a:off x="2124075" y="4508500"/>
            <a:ext cx="6842125" cy="2160588"/>
          </a:xfrm>
          <a:prstGeom prst="rect">
            <a:avLst/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2268538" y="4854575"/>
            <a:ext cx="6648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800" b="1" i="1">
                <a:solidFill>
                  <a:srgbClr val="000066"/>
                </a:solidFill>
                <a:latin typeface="Arial" charset="0"/>
              </a:rPr>
              <a:t>(6;4) (-2;-2) (4;4) (-2;-2) (4;6) (-6;4) (0;2)</a:t>
            </a:r>
          </a:p>
        </p:txBody>
      </p:sp>
      <p:sp>
        <p:nvSpPr>
          <p:cNvPr id="4174" name="Rectangle 78"/>
          <p:cNvSpPr>
            <a:spLocks noChangeArrowheads="1"/>
          </p:cNvSpPr>
          <p:nvPr/>
        </p:nvSpPr>
        <p:spPr bwMode="auto">
          <a:xfrm>
            <a:off x="2484438" y="5435600"/>
            <a:ext cx="66960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4800" b="1">
                <a:solidFill>
                  <a:srgbClr val="FF0000"/>
                </a:solidFill>
                <a:latin typeface="Arial Black" pitchFamily="34" charset="0"/>
              </a:rPr>
              <a:t>М  О  Л  О  Д  Е  Ц</a:t>
            </a:r>
          </a:p>
        </p:txBody>
      </p:sp>
      <p:sp>
        <p:nvSpPr>
          <p:cNvPr id="5204" name="Line 85"/>
          <p:cNvSpPr>
            <a:spLocks noChangeShapeType="1"/>
          </p:cNvSpPr>
          <p:nvPr/>
        </p:nvSpPr>
        <p:spPr bwMode="auto">
          <a:xfrm flipH="1">
            <a:off x="4546600" y="549275"/>
            <a:ext cx="25400" cy="60245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000"/>
                            </p:stCondLst>
                            <p:childTnLst>
                              <p:par>
                                <p:cTn id="1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500"/>
                            </p:stCondLst>
                            <p:childTnLst>
                              <p:par>
                                <p:cTn id="19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"/>
                            </p:stCondLst>
                            <p:childTnLst>
                              <p:par>
                                <p:cTn id="20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500"/>
                            </p:stCondLst>
                            <p:childTnLst>
                              <p:par>
                                <p:cTn id="21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175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000"/>
                            </p:stCondLst>
                            <p:childTnLst>
                              <p:par>
                                <p:cTn id="2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5" grpId="0" animBg="1"/>
      <p:bldP spid="4136" grpId="0" animBg="1"/>
      <p:bldP spid="4137" grpId="0" animBg="1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4150" grpId="0" animBg="1"/>
      <p:bldP spid="4151" grpId="0" animBg="1"/>
      <p:bldP spid="4152" grpId="0" animBg="1"/>
      <p:bldP spid="4153" grpId="0" animBg="1"/>
      <p:bldP spid="4154" grpId="0" animBg="1"/>
      <p:bldP spid="4155" grpId="0" animBg="1"/>
      <p:bldP spid="4156" grpId="0" animBg="1"/>
      <p:bldP spid="4157" grpId="0" animBg="1"/>
      <p:bldP spid="4158" grpId="0" animBg="1"/>
      <p:bldP spid="4159" grpId="0" animBg="1"/>
      <p:bldP spid="4160" grpId="0" animBg="1"/>
      <p:bldP spid="4161" grpId="0" animBg="1"/>
      <p:bldP spid="4162" grpId="0" animBg="1"/>
      <p:bldP spid="4163" grpId="0" animBg="1"/>
      <p:bldP spid="4164" grpId="0" animBg="1"/>
      <p:bldP spid="4165" grpId="0"/>
      <p:bldP spid="4166" grpId="0"/>
      <p:bldP spid="4167" grpId="0"/>
      <p:bldP spid="4168" grpId="0"/>
      <p:bldP spid="4169" grpId="0"/>
      <p:bldP spid="4172" grpId="0" animBg="1"/>
      <p:bldP spid="4173" grpId="0"/>
      <p:bldP spid="41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357298"/>
            <a:ext cx="6776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Прочитайте параграф 47,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 разберите все рисунки и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выполните № 1335, пришлите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а) Чему равнялась температура воздуха в 3 ч; </a:t>
            </a:r>
            <a:r>
              <a:rPr lang="ru-RU" sz="1800" dirty="0" smtClean="0"/>
              <a:t> </a:t>
            </a:r>
            <a:r>
              <a:rPr lang="ru-RU" sz="1800" dirty="0" smtClean="0"/>
              <a:t>  </a:t>
            </a:r>
            <a:r>
              <a:rPr lang="ru-RU" sz="1800" dirty="0" smtClean="0"/>
              <a:t>в </a:t>
            </a:r>
            <a:r>
              <a:rPr lang="ru-RU" sz="1800" dirty="0" smtClean="0"/>
              <a:t>12 ч? 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а) Чему равнялась температура воздуха в 3 ч; </a:t>
            </a:r>
            <a:r>
              <a:rPr lang="ru-RU" sz="1800" dirty="0" smtClean="0"/>
              <a:t> </a:t>
            </a:r>
            <a:r>
              <a:rPr lang="ru-RU" sz="1800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Ответ: -7</a:t>
            </a:r>
            <a:r>
              <a:rPr lang="ru-RU" sz="1800" dirty="0" smtClean="0"/>
              <a:t>   </a:t>
            </a:r>
            <a:r>
              <a:rPr lang="ru-RU" sz="1800" dirty="0" smtClean="0"/>
              <a:t>в </a:t>
            </a:r>
            <a:r>
              <a:rPr lang="ru-RU" sz="1800" dirty="0" smtClean="0"/>
              <a:t>12 ч? </a:t>
            </a:r>
            <a:r>
              <a:rPr lang="ru-RU" sz="1800" b="1" dirty="0" smtClean="0">
                <a:solidFill>
                  <a:srgbClr val="FF0000"/>
                </a:solidFill>
              </a:rPr>
              <a:t> Ответ: </a:t>
            </a:r>
            <a:r>
              <a:rPr lang="ru-RU" sz="1800" b="1" dirty="0" smtClean="0">
                <a:solidFill>
                  <a:srgbClr val="FF0000"/>
                </a:solidFill>
              </a:rPr>
              <a:t>5,5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 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б</a:t>
            </a:r>
            <a:r>
              <a:rPr lang="ru-RU" sz="1800" dirty="0" smtClean="0"/>
              <a:t>) В какие часы температура воздуха была отрицательной? 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 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б</a:t>
            </a:r>
            <a:r>
              <a:rPr lang="ru-RU" sz="1800" dirty="0" smtClean="0"/>
              <a:t>) В какие часы температура воздуха была отрицательной</a:t>
            </a:r>
            <a:r>
              <a:rPr lang="ru-RU" sz="1800" dirty="0" smtClean="0"/>
              <a:t>?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Ответ: с 0 до 8, 22 до 24 </a:t>
            </a:r>
            <a:r>
              <a:rPr lang="ru-RU" sz="1800" dirty="0" smtClean="0"/>
              <a:t> 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в</a:t>
            </a:r>
            <a:r>
              <a:rPr lang="ru-RU" sz="1800" dirty="0" smtClean="0"/>
              <a:t>) В какие часы температура воздуха была положительной? 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в</a:t>
            </a:r>
            <a:r>
              <a:rPr lang="ru-RU" sz="1800" dirty="0" smtClean="0"/>
              <a:t>) В какие часы температура воздуха была положительной</a:t>
            </a:r>
            <a:r>
              <a:rPr lang="ru-RU" sz="1800" dirty="0" smtClean="0"/>
              <a:t>? </a:t>
            </a:r>
            <a:r>
              <a:rPr lang="ru-RU" sz="1800" b="1" dirty="0" smtClean="0">
                <a:solidFill>
                  <a:srgbClr val="FF0000"/>
                </a:solidFill>
              </a:rPr>
              <a:t>Ответ: с 8 до 22</a:t>
            </a:r>
            <a:r>
              <a:rPr lang="ru-RU" sz="1800" dirty="0" smtClean="0"/>
              <a:t> </a:t>
            </a: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г</a:t>
            </a:r>
            <a:r>
              <a:rPr lang="ru-RU" sz="1800" dirty="0" smtClean="0"/>
              <a:t>) Когда температура воздуха равнялась нулю; </a:t>
            </a:r>
          </a:p>
          <a:p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На </a:t>
            </a:r>
            <a:r>
              <a:rPr lang="ru-RU" sz="3100" dirty="0" smtClean="0"/>
              <a:t>рисунке 129 изображён график изменения температуры воздуха в течение суток.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endParaRPr lang="ru-RU" sz="2100" dirty="0" smtClean="0"/>
          </a:p>
          <a:p>
            <a:pPr>
              <a:buNone/>
            </a:pPr>
            <a:r>
              <a:rPr lang="ru-RU" sz="1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1800" dirty="0" smtClean="0"/>
              <a:t>г</a:t>
            </a:r>
            <a:r>
              <a:rPr lang="ru-RU" sz="1800" dirty="0" smtClean="0"/>
              <a:t>) Когда температура воздуха равнялась </a:t>
            </a:r>
            <a:r>
              <a:rPr lang="ru-RU" sz="1800" dirty="0" smtClean="0"/>
              <a:t>нулю. </a:t>
            </a:r>
            <a:r>
              <a:rPr lang="ru-RU" sz="1800" b="1" dirty="0" smtClean="0">
                <a:solidFill>
                  <a:srgbClr val="FF0000"/>
                </a:solidFill>
              </a:rPr>
              <a:t>Ответ: 8 и 22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Picture 2" descr="C:\Users\123\Downloads\47.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357298"/>
            <a:ext cx="4429156" cy="361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394</Words>
  <Application>Microsoft Office PowerPoint</Application>
  <PresentationFormat>Экран (4:3)</PresentationFormat>
  <Paragraphs>145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Графики 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129 изображён график изменения температуры воздуха в течение суток.</vt:lpstr>
      <vt:lpstr>На рисунке показано, как изменялась температура воздуха на протяжении одних суток. По горизонтали указано время суток, по вертикали — значение температуры в градусах Цельсия. Найдите наибольшее значение температуры. Ответ дайте в градусах Цельсия.</vt:lpstr>
      <vt:lpstr>Задание 15  На диаграмме представлены некоторые из крупнейших по площади территории стран мира. Во сколько примерно раз площадь США больше площади Судана? (Ответ округлите до целых)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uzer</cp:lastModifiedBy>
  <cp:revision>16</cp:revision>
  <dcterms:created xsi:type="dcterms:W3CDTF">2016-05-10T16:09:37Z</dcterms:created>
  <dcterms:modified xsi:type="dcterms:W3CDTF">2020-04-27T21:20:24Z</dcterms:modified>
</cp:coreProperties>
</file>