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76" r:id="rId3"/>
    <p:sldId id="277" r:id="rId4"/>
    <p:sldId id="278" r:id="rId5"/>
    <p:sldId id="272" r:id="rId6"/>
    <p:sldId id="279" r:id="rId7"/>
    <p:sldId id="280" r:id="rId8"/>
    <p:sldId id="281" r:id="rId9"/>
    <p:sldId id="282" r:id="rId10"/>
    <p:sldId id="283" r:id="rId11"/>
    <p:sldId id="284" r:id="rId12"/>
    <p:sldId id="27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50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972375-E9A6-454D-B28D-184C730ECC86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61327E-017A-4EDB-8DE3-F79F3C4A10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241236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4C71EC6-210F-42DE-9C53-41977AD35B3D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Сочинение-рассуждение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/>
              <a:t>Урок развития речи в 6 классе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2754942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6013" y="116632"/>
            <a:ext cx="67691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/>
              <a:t>Составим развернутый план, опираясь на структуру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5750" y="1268413"/>
            <a:ext cx="8082006" cy="1125537"/>
          </a:xfrm>
          <a:prstGeom prst="rect">
            <a:avLst/>
          </a:prstGeom>
          <a:solidFill>
            <a:srgbClr val="66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bg1"/>
                </a:solidFill>
              </a:rPr>
              <a:t>Тезис: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>
                <a:solidFill>
                  <a:schemeClr val="tx1"/>
                </a:solidFill>
              </a:rPr>
              <a:t>Б</a:t>
            </a:r>
            <a:r>
              <a:rPr lang="ru-RU" sz="2400" b="1" dirty="0" smtClean="0">
                <a:solidFill>
                  <a:schemeClr val="tx1"/>
                </a:solidFill>
              </a:rPr>
              <a:t>лагородный поступок может совершить только тот человек, который готов пожертвовать собой ради других</a:t>
            </a:r>
            <a:r>
              <a:rPr lang="ru-RU" sz="2400" b="1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4" name="Стрелка вниз 3"/>
          <p:cNvSpPr/>
          <p:nvPr/>
        </p:nvSpPr>
        <p:spPr>
          <a:xfrm>
            <a:off x="2500313" y="2428875"/>
            <a:ext cx="428625" cy="6429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>
            <a:off x="4000500" y="3548918"/>
            <a:ext cx="500063" cy="4286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5357813" y="4643438"/>
            <a:ext cx="357187" cy="6429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85750" y="5286375"/>
            <a:ext cx="8318698" cy="1238969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Вывод: </a:t>
            </a:r>
            <a:r>
              <a:rPr lang="ru-RU" sz="2400" dirty="0" smtClean="0"/>
              <a:t>Только высоконравственный, самоотверженный, честный и открытый человек способен совершить благородный поступок.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50" y="3143250"/>
            <a:ext cx="3714750" cy="1368425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А</a:t>
            </a:r>
            <a:r>
              <a:rPr lang="ru-RU" b="1" dirty="0" smtClean="0">
                <a:solidFill>
                  <a:schemeClr val="tx1"/>
                </a:solidFill>
              </a:rPr>
              <a:t>1</a:t>
            </a:r>
            <a:r>
              <a:rPr lang="ru-RU" b="1" dirty="0">
                <a:solidFill>
                  <a:schemeClr val="tx1"/>
                </a:solidFill>
              </a:rPr>
              <a:t>: </a:t>
            </a:r>
            <a:r>
              <a:rPr lang="ru-RU" dirty="0">
                <a:solidFill>
                  <a:schemeClr val="tx1"/>
                </a:solidFill>
              </a:rPr>
              <a:t>Как </a:t>
            </a:r>
            <a:r>
              <a:rPr lang="ru-RU" dirty="0" smtClean="0">
                <a:solidFill>
                  <a:schemeClr val="tx1"/>
                </a:solidFill>
              </a:rPr>
              <a:t>Александр Черняев поддерживал людей во время блокады Ленинграда? </a:t>
            </a:r>
            <a:r>
              <a:rPr lang="ru-RU" dirty="0">
                <a:solidFill>
                  <a:schemeClr val="tx1"/>
                </a:solidFill>
              </a:rPr>
              <a:t>(</a:t>
            </a:r>
            <a:r>
              <a:rPr lang="ru-RU" dirty="0" smtClean="0">
                <a:solidFill>
                  <a:schemeClr val="tx1"/>
                </a:solidFill>
              </a:rPr>
              <a:t>Пример </a:t>
            </a:r>
            <a:r>
              <a:rPr lang="ru-RU" dirty="0">
                <a:solidFill>
                  <a:schemeClr val="tx1"/>
                </a:solidFill>
              </a:rPr>
              <a:t>и </a:t>
            </a:r>
            <a:r>
              <a:rPr lang="ru-RU" dirty="0" smtClean="0">
                <a:solidFill>
                  <a:schemeClr val="tx1"/>
                </a:solidFill>
              </a:rPr>
              <a:t>комментарий)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08544" y="3035299"/>
            <a:ext cx="3859212" cy="1584325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</a:rPr>
              <a:t>А2: </a:t>
            </a:r>
            <a:r>
              <a:rPr lang="ru-RU" dirty="0" smtClean="0">
                <a:solidFill>
                  <a:schemeClr val="tx1"/>
                </a:solidFill>
              </a:rPr>
              <a:t>Какой поступок совершает писатель незадолго до смерти, чтобы спасти голодных детей? </a:t>
            </a:r>
            <a:r>
              <a:rPr lang="ru-RU" dirty="0">
                <a:solidFill>
                  <a:schemeClr val="tx1"/>
                </a:solidFill>
              </a:rPr>
              <a:t>(</a:t>
            </a:r>
            <a:r>
              <a:rPr lang="ru-RU" dirty="0" smtClean="0">
                <a:solidFill>
                  <a:schemeClr val="tx1"/>
                </a:solidFill>
              </a:rPr>
              <a:t>Пример </a:t>
            </a:r>
            <a:r>
              <a:rPr lang="ru-RU" dirty="0">
                <a:solidFill>
                  <a:schemeClr val="tx1"/>
                </a:solidFill>
              </a:rPr>
              <a:t>и </a:t>
            </a:r>
            <a:r>
              <a:rPr lang="ru-RU" dirty="0" smtClean="0">
                <a:solidFill>
                  <a:schemeClr val="tx1"/>
                </a:solidFill>
              </a:rPr>
              <a:t>комментарий)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1826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51520" y="764704"/>
            <a:ext cx="8352928" cy="504056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ru-RU" dirty="0" smtClean="0"/>
              <a:t>Помните, что важно логично переходить от части к части, чтобы ваш текст получился стройным, организованным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1871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755576" y="188640"/>
            <a:ext cx="7992888" cy="519147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/>
              <a:t>    </a:t>
            </a:r>
            <a:r>
              <a:rPr lang="ru-RU" sz="4400" b="1" i="1" dirty="0" smtClean="0"/>
              <a:t>Напишите сочинение-рассуждение на тему:</a:t>
            </a:r>
          </a:p>
          <a:p>
            <a:pPr algn="ctr">
              <a:buNone/>
            </a:pPr>
            <a:r>
              <a:rPr lang="ru-RU" sz="4400" b="1" i="1" dirty="0" smtClean="0">
                <a:solidFill>
                  <a:srgbClr val="FFFF00"/>
                </a:solidFill>
              </a:rPr>
              <a:t>«Какой поступок можно назвать благородным»,</a:t>
            </a:r>
          </a:p>
          <a:p>
            <a:pPr algn="ctr">
              <a:buNone/>
            </a:pPr>
            <a:r>
              <a:rPr lang="ru-RU" sz="4400" b="1" i="1" dirty="0" smtClean="0"/>
              <a:t>используя свои черновики</a:t>
            </a:r>
            <a:endParaRPr lang="ru-RU" sz="44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Задание: упр. </a:t>
            </a:r>
            <a:r>
              <a:rPr lang="ru-RU" dirty="0" smtClean="0">
                <a:solidFill>
                  <a:srgbClr val="FF0000"/>
                </a:solidFill>
              </a:rPr>
              <a:t>685 (6)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543800" cy="914400"/>
          </a:xfrm>
        </p:spPr>
        <p:txBody>
          <a:bodyPr/>
          <a:lstStyle/>
          <a:p>
            <a:pPr algn="ctr"/>
            <a:r>
              <a:rPr lang="ru-RU" dirty="0"/>
              <a:t>Типы текстов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124744"/>
            <a:ext cx="841375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194781"/>
            <a:ext cx="457240" cy="81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996643"/>
            <a:ext cx="1097375" cy="1207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2041307"/>
            <a:ext cx="27363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u="sng" dirty="0">
                <a:solidFill>
                  <a:srgbClr val="FF0000"/>
                </a:solidFill>
                <a:latin typeface="Trebuchet MS" pitchFamily="34" charset="0"/>
              </a:rPr>
              <a:t>повествование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- рассказ о действиях и событиях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03848" y="1997837"/>
            <a:ext cx="315009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u="sng" dirty="0">
                <a:solidFill>
                  <a:srgbClr val="FF0000"/>
                </a:solidFill>
                <a:latin typeface="Trebuchet MS" pitchFamily="34" charset="0"/>
              </a:rPr>
              <a:t>описание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2"/>
                </a:solidFill>
              </a:rPr>
              <a:t>- словесное изображение предметов, явлений, животных, человека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732240" y="2132856"/>
            <a:ext cx="23142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3600" u="sng" dirty="0">
                <a:solidFill>
                  <a:srgbClr val="FF0000"/>
                </a:solidFill>
              </a:rPr>
              <a:t>рассуждение</a:t>
            </a:r>
          </a:p>
        </p:txBody>
      </p:sp>
    </p:spTree>
    <p:extLst>
      <p:ext uri="{BB962C8B-B14F-4D97-AF65-F5344CB8AC3E}">
        <p14:creationId xmlns:p14="http://schemas.microsoft.com/office/powerpoint/2010/main" xmlns="" val="4122846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115616" y="1268760"/>
            <a:ext cx="6096000" cy="3657599"/>
          </a:xfrm>
        </p:spPr>
        <p:txBody>
          <a:bodyPr>
            <a:normAutofit/>
          </a:bodyPr>
          <a:lstStyle/>
          <a:p>
            <a:pPr marL="18288" indent="0" algn="ctr">
              <a:buNone/>
            </a:pPr>
            <a:r>
              <a:rPr lang="ru-RU" sz="2800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Структура сочинения-рассуждения</a:t>
            </a:r>
            <a:endParaRPr lang="ru-RU" sz="2800" b="1" dirty="0"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algn="ctr"/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-1179512"/>
            <a:ext cx="8784976" cy="4154760"/>
          </a:xfrm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ru-RU" altLang="ru-RU" sz="3600" b="1" dirty="0" smtClean="0">
                <a:solidFill>
                  <a:srgbClr val="FFC000"/>
                </a:solidFill>
              </a:rPr>
              <a:t>Рассуждение</a:t>
            </a:r>
            <a:r>
              <a:rPr lang="ru-RU" altLang="ru-RU" sz="3600" dirty="0" smtClean="0"/>
              <a:t> – </a:t>
            </a:r>
            <a:br>
              <a:rPr lang="ru-RU" altLang="ru-RU" sz="3600" dirty="0" smtClean="0"/>
            </a:br>
            <a:r>
              <a:rPr lang="ru-RU" altLang="ru-RU" sz="3600" dirty="0" smtClean="0"/>
              <a:t>словесное изложение, разъяснение, </a:t>
            </a:r>
            <a:br>
              <a:rPr lang="ru-RU" altLang="ru-RU" sz="3600" dirty="0" smtClean="0"/>
            </a:br>
            <a:r>
              <a:rPr lang="ru-RU" altLang="ru-RU" sz="3600" dirty="0" smtClean="0"/>
              <a:t>подтверждение или опровержение </a:t>
            </a:r>
            <a:br>
              <a:rPr lang="ru-RU" altLang="ru-RU" sz="3600" dirty="0" smtClean="0"/>
            </a:br>
            <a:r>
              <a:rPr lang="ru-RU" altLang="ru-RU" sz="3600" dirty="0" smtClean="0"/>
              <a:t>какой-либо мысли. </a:t>
            </a:r>
            <a:r>
              <a:rPr lang="ru-RU" altLang="ru-RU" sz="5400" dirty="0" smtClean="0"/>
              <a:t/>
            </a:r>
            <a:br>
              <a:rPr lang="ru-RU" altLang="ru-RU" sz="5400" dirty="0" smtClean="0"/>
            </a:br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000250" y="3429000"/>
            <a:ext cx="3889375" cy="792163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  <a:cs typeface="+mn-cs"/>
              </a:rPr>
              <a:t>тезис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000250" y="4714875"/>
            <a:ext cx="3889375" cy="792163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  <a:cs typeface="+mn-cs"/>
              </a:rPr>
              <a:t>аргументы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000250" y="5857875"/>
            <a:ext cx="3889375" cy="792163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50000">
                <a:schemeClr val="bg1"/>
              </a:gs>
              <a:gs pos="100000">
                <a:srgbClr val="FF00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  <a:cs typeface="+mn-cs"/>
              </a:rPr>
              <a:t>вывод</a:t>
            </a: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5929313" y="3571875"/>
            <a:ext cx="1168400" cy="3286125"/>
          </a:xfrm>
          <a:prstGeom prst="curvedLeftArrow">
            <a:avLst>
              <a:gd name="adj1" fmla="val 47201"/>
              <a:gd name="adj2" fmla="val 94388"/>
              <a:gd name="adj3" fmla="val 33333"/>
            </a:avLst>
          </a:prstGeom>
          <a:gradFill rotWithShape="1">
            <a:gsLst>
              <a:gs pos="0">
                <a:srgbClr val="FF0000"/>
              </a:gs>
              <a:gs pos="50000">
                <a:srgbClr val="FF7777"/>
              </a:gs>
              <a:gs pos="100000">
                <a:srgbClr val="FF0000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Char char=""/>
              <a:defRPr sz="26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ts val="500"/>
              </a:spcBef>
              <a:buClr>
                <a:srgbClr val="F9B639"/>
              </a:buClr>
              <a:buSzPct val="80000"/>
              <a:buFont typeface="Wingdings 2" pitchFamily="18" charset="2"/>
              <a:buChar char=""/>
              <a:defRPr sz="2300">
                <a:solidFill>
                  <a:srgbClr val="6C6C6C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ts val="400"/>
              </a:spcBef>
              <a:buClr>
                <a:srgbClr val="F9B639"/>
              </a:buClr>
              <a:buSzPct val="60000"/>
              <a:buFont typeface="Wingdings" pitchFamily="2" charset="2"/>
              <a:buChar char=""/>
              <a:defRPr sz="20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F9B639"/>
              </a:buClr>
              <a:buSzPct val="80000"/>
              <a:buFont typeface="Wingdings 2" pitchFamily="18" charset="2"/>
              <a:buChar char=""/>
              <a:defRPr sz="2000">
                <a:solidFill>
                  <a:srgbClr val="6C6C6C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F9B639"/>
              </a:buClr>
              <a:buSzPct val="70000"/>
              <a:buFont typeface="Wingdings" pitchFamily="2" charset="2"/>
              <a:buChar char=""/>
              <a:defRPr sz="2000"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itchFamily="2" charset="2"/>
              <a:buChar char=""/>
              <a:defRPr sz="2000"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itchFamily="2" charset="2"/>
              <a:buChar char=""/>
              <a:defRPr sz="2000"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itchFamily="2" charset="2"/>
              <a:buChar char=""/>
              <a:defRPr sz="2000"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itchFamily="2" charset="2"/>
              <a:buChar char=""/>
              <a:defRPr sz="2000"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</p:spTree>
    <p:extLst>
      <p:ext uri="{BB962C8B-B14F-4D97-AF65-F5344CB8AC3E}">
        <p14:creationId xmlns:p14="http://schemas.microsoft.com/office/powerpoint/2010/main" xmlns="" val="1510283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548680"/>
            <a:ext cx="8136904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ru-RU" sz="3600" b="1" dirty="0">
                <a:solidFill>
                  <a:srgbClr val="FF0000"/>
                </a:solidFill>
                <a:latin typeface="Trebuchet MS" pitchFamily="34" charset="0"/>
              </a:rPr>
              <a:t>Тезис</a:t>
            </a:r>
            <a:r>
              <a:rPr lang="ru-RU" sz="3600" dirty="0">
                <a:solidFill>
                  <a:srgbClr val="FF0000"/>
                </a:solidFill>
                <a:latin typeface="Trebuchet MS" pitchFamily="34" charset="0"/>
              </a:rPr>
              <a:t> </a:t>
            </a:r>
            <a:r>
              <a:rPr lang="ru-RU" sz="3600" dirty="0">
                <a:latin typeface="Trebuchet MS" pitchFamily="34" charset="0"/>
              </a:rPr>
              <a:t>– основная мысль, требующая доказательства</a:t>
            </a:r>
            <a:r>
              <a:rPr lang="ru-RU" sz="3600" dirty="0" smtClean="0">
                <a:latin typeface="Trebuchet MS" pitchFamily="34" charset="0"/>
              </a:rPr>
              <a:t>.</a:t>
            </a:r>
          </a:p>
          <a:p>
            <a:pPr>
              <a:lnSpc>
                <a:spcPct val="120000"/>
              </a:lnSpc>
              <a:defRPr/>
            </a:pPr>
            <a:endParaRPr lang="ru-RU" sz="3600" dirty="0">
              <a:latin typeface="Trebuchet MS" pitchFamily="34" charset="0"/>
            </a:endParaRPr>
          </a:p>
          <a:p>
            <a:pPr>
              <a:lnSpc>
                <a:spcPct val="120000"/>
              </a:lnSpc>
              <a:defRPr/>
            </a:pPr>
            <a:endParaRPr lang="ru-RU" sz="3600" dirty="0">
              <a:latin typeface="Trebuchet MS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1348" y="1988840"/>
            <a:ext cx="8217115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buClr>
                <a:schemeClr val="tx2"/>
              </a:buClr>
              <a:buSzPct val="73000"/>
              <a:defRPr/>
            </a:pPr>
            <a:r>
              <a:rPr lang="ru-RU" sz="3200" b="1" dirty="0">
                <a:solidFill>
                  <a:srgbClr val="FF0000"/>
                </a:solidFill>
              </a:rPr>
              <a:t>Аргументы</a:t>
            </a:r>
            <a:r>
              <a:rPr lang="ru-RU" sz="3200" dirty="0"/>
              <a:t> – доводы, доказательства, позволяющие обосновать свою точку зрения.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83567" y="3763966"/>
            <a:ext cx="77686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От чего зависит степень </a:t>
            </a:r>
            <a:br>
              <a:rPr lang="ru-RU" sz="2400" i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400" i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убедительности рассуждения ?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47981" y="4797152"/>
            <a:ext cx="74168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0" indent="-539750">
              <a:spcBef>
                <a:spcPts val="0"/>
              </a:spcBef>
              <a:buClr>
                <a:srgbClr val="CC0000"/>
              </a:buClr>
              <a:buSzPct val="73000"/>
              <a:buFont typeface="Wingdings" pitchFamily="2" charset="2"/>
              <a:buChar char="Ø"/>
              <a:defRPr/>
            </a:pPr>
            <a:r>
              <a:rPr lang="ru-RU" sz="2400" dirty="0"/>
              <a:t>От количества и качества аргументов;</a:t>
            </a:r>
          </a:p>
          <a:p>
            <a:pPr marL="539750" indent="-539750">
              <a:spcBef>
                <a:spcPts val="0"/>
              </a:spcBef>
              <a:buClr>
                <a:srgbClr val="CC0000"/>
              </a:buClr>
              <a:buSzPct val="73000"/>
              <a:buFont typeface="Wingdings" pitchFamily="2" charset="2"/>
              <a:buChar char="Ø"/>
              <a:defRPr/>
            </a:pPr>
            <a:r>
              <a:rPr lang="ru-RU" sz="2400" dirty="0"/>
              <a:t>от порядка изложения аргументов;</a:t>
            </a:r>
          </a:p>
          <a:p>
            <a:pPr marL="539750" indent="-539750">
              <a:spcBef>
                <a:spcPts val="0"/>
              </a:spcBef>
              <a:buClr>
                <a:srgbClr val="CC0000"/>
              </a:buClr>
              <a:buSzPct val="73000"/>
              <a:buFont typeface="Wingdings" pitchFamily="2" charset="2"/>
              <a:buChar char="Ø"/>
              <a:defRPr/>
            </a:pPr>
            <a:r>
              <a:rPr lang="ru-RU" sz="2400" dirty="0"/>
              <a:t>от формы их изложения.</a:t>
            </a:r>
          </a:p>
        </p:txBody>
      </p:sp>
    </p:spTree>
    <p:extLst>
      <p:ext uri="{BB962C8B-B14F-4D97-AF65-F5344CB8AC3E}">
        <p14:creationId xmlns:p14="http://schemas.microsoft.com/office/powerpoint/2010/main" xmlns="" val="2832544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11560" y="1412776"/>
            <a:ext cx="7848872" cy="4831431"/>
          </a:xfrm>
        </p:spPr>
        <p:txBody>
          <a:bodyPr>
            <a:normAutofit/>
          </a:bodyPr>
          <a:lstStyle/>
          <a:p>
            <a:pPr marL="812800" indent="-812800">
              <a:lnSpc>
                <a:spcPct val="90000"/>
              </a:lnSpc>
              <a:buNone/>
            </a:pPr>
            <a:r>
              <a:rPr lang="ru-RU" sz="3200" b="1" dirty="0" smtClean="0"/>
              <a:t>1. 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Тезис. </a:t>
            </a:r>
            <a:r>
              <a:rPr lang="ru-RU" sz="3200" b="1" i="1" dirty="0" smtClean="0"/>
              <a:t>Докажем это.</a:t>
            </a:r>
          </a:p>
          <a:p>
            <a:pPr marL="812800" indent="-812800">
              <a:lnSpc>
                <a:spcPct val="90000"/>
              </a:lnSpc>
              <a:buNone/>
            </a:pPr>
            <a:r>
              <a:rPr lang="ru-RU" sz="3200" b="1" i="1" dirty="0" smtClean="0"/>
              <a:t>Это можно доказать так…. Почему?</a:t>
            </a:r>
          </a:p>
          <a:p>
            <a:pPr marL="812800" indent="-812800">
              <a:lnSpc>
                <a:spcPct val="90000"/>
              </a:lnSpc>
              <a:buNone/>
            </a:pPr>
            <a:r>
              <a:rPr lang="ru-RU" sz="3200" b="1" i="1" dirty="0" smtClean="0"/>
              <a:t>               И вот почему…</a:t>
            </a:r>
          </a:p>
          <a:p>
            <a:pPr marL="812800" indent="-812800">
              <a:lnSpc>
                <a:spcPct val="90000"/>
              </a:lnSpc>
              <a:buNone/>
            </a:pPr>
            <a:r>
              <a:rPr lang="ru-RU" sz="3200" b="1" dirty="0" smtClean="0"/>
              <a:t>2.  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Доказательства.</a:t>
            </a:r>
            <a:r>
              <a:rPr lang="ru-RU" sz="3200" b="1" dirty="0" smtClean="0"/>
              <a:t> </a:t>
            </a:r>
            <a:r>
              <a:rPr lang="ru-RU" sz="3200" b="1" i="1" dirty="0" smtClean="0"/>
              <a:t>Во-первых,…</a:t>
            </a:r>
          </a:p>
          <a:p>
            <a:pPr marL="812800" indent="-812800">
              <a:lnSpc>
                <a:spcPct val="90000"/>
              </a:lnSpc>
              <a:buNone/>
            </a:pPr>
            <a:r>
              <a:rPr lang="ru-RU" sz="3200" b="1" i="1" dirty="0" smtClean="0"/>
              <a:t>Во-вторых,… В-третьих,… Например,… Допустим, что…</a:t>
            </a:r>
          </a:p>
          <a:p>
            <a:pPr marL="812800" indent="-812800">
              <a:lnSpc>
                <a:spcPct val="90000"/>
              </a:lnSpc>
              <a:buNone/>
            </a:pPr>
            <a:r>
              <a:rPr lang="ru-RU" sz="3200" b="1" dirty="0" smtClean="0"/>
              <a:t>3.  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Вывод.</a:t>
            </a:r>
            <a:r>
              <a:rPr lang="ru-RU" sz="3200" b="1" dirty="0" smtClean="0"/>
              <a:t> </a:t>
            </a:r>
            <a:r>
              <a:rPr lang="ru-RU" sz="3200" b="1" i="1" dirty="0" smtClean="0"/>
              <a:t>Обобщим всё сказанное… Таким образом,… Следовательно,…</a:t>
            </a:r>
            <a:endParaRPr lang="ru-RU" sz="3200" b="1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260648"/>
            <a:ext cx="8712968" cy="914400"/>
          </a:xfrm>
        </p:spPr>
        <p:txBody>
          <a:bodyPr/>
          <a:lstStyle/>
          <a:p>
            <a:r>
              <a:rPr lang="ru-RU" sz="4400" dirty="0" smtClean="0">
                <a:solidFill>
                  <a:srgbClr val="FF0000"/>
                </a:solidFill>
              </a:rPr>
              <a:t>Схема сочинения-рассуждения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475656" y="908720"/>
            <a:ext cx="6096000" cy="3657599"/>
          </a:xfrm>
        </p:spPr>
        <p:txBody>
          <a:bodyPr/>
          <a:lstStyle/>
          <a:p>
            <a:pPr marL="18288" indent="0" algn="r">
              <a:buNone/>
            </a:pPr>
            <a:r>
              <a:rPr lang="ru-RU" sz="4400" dirty="0"/>
              <a:t>«</a:t>
            </a:r>
            <a:r>
              <a:rPr lang="ru-RU" sz="4400" dirty="0" smtClean="0"/>
              <a:t>Поломка </a:t>
            </a:r>
            <a:r>
              <a:rPr lang="ru-RU" sz="4400" dirty="0"/>
              <a:t>на линии»</a:t>
            </a:r>
            <a:br>
              <a:rPr lang="ru-RU" sz="4400" dirty="0"/>
            </a:br>
            <a:r>
              <a:rPr lang="ru-RU" sz="4400" dirty="0"/>
              <a:t/>
            </a:r>
            <a:br>
              <a:rPr lang="ru-RU" sz="4400" dirty="0"/>
            </a:br>
            <a:r>
              <a:rPr lang="ru-RU" sz="3200" dirty="0"/>
              <a:t>Кир </a:t>
            </a:r>
            <a:r>
              <a:rPr lang="ru-RU" sz="3200" dirty="0" smtClean="0"/>
              <a:t>Булычёв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052736"/>
            <a:ext cx="7543800" cy="9144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Рассказ </a:t>
            </a:r>
            <a:br>
              <a:rPr lang="ru-RU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endParaRPr lang="ru-RU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2050" name="Picture 2" descr="C:\Users\Aleksandr\Desktop\d41e38e781a5fce5660cc5c4ae3b550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2780928"/>
            <a:ext cx="2386450" cy="3694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851920" y="4624551"/>
            <a:ext cx="474234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buClr>
                <a:srgbClr val="CC0000"/>
              </a:buClr>
              <a:buSzPct val="73000"/>
              <a:defRPr/>
            </a:pPr>
            <a:r>
              <a:rPr lang="ru-RU" sz="4400" dirty="0">
                <a:solidFill>
                  <a:srgbClr val="FFFF00"/>
                </a:solidFill>
              </a:rPr>
              <a:t>Упражнение </a:t>
            </a:r>
            <a:r>
              <a:rPr lang="ru-RU" sz="4400" dirty="0" smtClean="0">
                <a:solidFill>
                  <a:srgbClr val="FFFF00"/>
                </a:solidFill>
              </a:rPr>
              <a:t>685</a:t>
            </a:r>
            <a:endParaRPr lang="ru-RU" sz="4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08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268760"/>
            <a:ext cx="8424936" cy="4968552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FF00"/>
                </a:solidFill>
              </a:rPr>
              <a:t>Благородство</a:t>
            </a:r>
            <a:r>
              <a:rPr lang="ru-RU" sz="4000" dirty="0" smtClean="0"/>
              <a:t> – самоотверженность, честность, высокая нравственность</a:t>
            </a:r>
          </a:p>
          <a:p>
            <a:endParaRPr lang="ru-RU" dirty="0" smtClean="0"/>
          </a:p>
          <a:p>
            <a:r>
              <a:rPr lang="ru-RU" sz="4000" dirty="0" smtClean="0">
                <a:solidFill>
                  <a:srgbClr val="FFFF00"/>
                </a:solidFill>
              </a:rPr>
              <a:t>Благородный</a:t>
            </a:r>
            <a:r>
              <a:rPr lang="ru-RU" sz="4000" dirty="0" smtClean="0"/>
              <a:t> – самоотверженно честный и открытый, высоконравственный</a:t>
            </a:r>
            <a:endParaRPr lang="ru-RU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332656"/>
            <a:ext cx="7543800" cy="914400"/>
          </a:xfrm>
        </p:spPr>
        <p:txBody>
          <a:bodyPr/>
          <a:lstStyle/>
          <a:p>
            <a:pPr algn="ctr"/>
            <a:r>
              <a:rPr lang="ru-RU" dirty="0" smtClean="0"/>
              <a:t>Словарная работа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43455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685801"/>
            <a:ext cx="8424936" cy="4255367"/>
          </a:xfrm>
        </p:spPr>
        <p:txBody>
          <a:bodyPr>
            <a:normAutofit/>
          </a:bodyPr>
          <a:lstStyle/>
          <a:p>
            <a:pPr marL="18288" indent="0" algn="ctr">
              <a:buNone/>
            </a:pPr>
            <a:r>
              <a:rPr lang="ru-RU" sz="4000" dirty="0" smtClean="0"/>
              <a:t>«Сострадание – это не чувство; скорее это благородное расположение души, готовое к тому, чтобы воспринять любовь, милосердие и другие добродетельные чувства».</a:t>
            </a:r>
            <a:endParaRPr lang="ru-RU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15616" y="5301208"/>
            <a:ext cx="7543800" cy="914400"/>
          </a:xfrm>
        </p:spPr>
        <p:txBody>
          <a:bodyPr/>
          <a:lstStyle/>
          <a:p>
            <a:pPr algn="r"/>
            <a:r>
              <a:rPr lang="ru-RU" dirty="0" smtClean="0"/>
              <a:t>Данте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08985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6013" y="116632"/>
            <a:ext cx="67691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/>
              <a:t>Составим развернутый план, опираясь на структуру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16013" y="1268413"/>
            <a:ext cx="6769100" cy="1125537"/>
          </a:xfrm>
          <a:prstGeom prst="rect">
            <a:avLst/>
          </a:prstGeom>
          <a:solidFill>
            <a:srgbClr val="66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bg1"/>
                </a:solidFill>
              </a:rPr>
              <a:t>Тезис: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2500313" y="2428875"/>
            <a:ext cx="428625" cy="6429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>
            <a:off x="4000500" y="3548918"/>
            <a:ext cx="500063" cy="4286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5357813" y="4643438"/>
            <a:ext cx="357187" cy="6429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30744" y="5286375"/>
            <a:ext cx="7143750" cy="85566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Вывод</a:t>
            </a:r>
            <a:r>
              <a:rPr lang="ru-RU" sz="2400" b="1" dirty="0" smtClean="0">
                <a:solidFill>
                  <a:schemeClr val="tx1"/>
                </a:solidFill>
              </a:rPr>
              <a:t>: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50" y="3143250"/>
            <a:ext cx="3714750" cy="1368425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</a:rPr>
              <a:t>А1: Как </a:t>
            </a:r>
            <a:r>
              <a:rPr lang="ru-RU" b="1" dirty="0">
                <a:solidFill>
                  <a:schemeClr val="tx1"/>
                </a:solidFill>
              </a:rPr>
              <a:t>Александр Черняев поддерживал людей во время блокады Ленинграда? (Пример и комментарий)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508544" y="3035299"/>
            <a:ext cx="3859212" cy="1584325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А2: Какой поступок совершает писатель незадолго до смерти, чтобы спасти голодных детей? (Пример и комментарий)</a:t>
            </a:r>
          </a:p>
        </p:txBody>
      </p:sp>
    </p:spTree>
    <p:extLst>
      <p:ext uri="{BB962C8B-B14F-4D97-AF65-F5344CB8AC3E}">
        <p14:creationId xmlns:p14="http://schemas.microsoft.com/office/powerpoint/2010/main" xmlns="" val="1340273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3401</TotalTime>
  <Words>346</Words>
  <Application>Microsoft Office PowerPoint</Application>
  <PresentationFormat>Экран (4:3)</PresentationFormat>
  <Paragraphs>50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Базовая</vt:lpstr>
      <vt:lpstr>Сочинение-рассуждение</vt:lpstr>
      <vt:lpstr>Типы текстов</vt:lpstr>
      <vt:lpstr>Рассуждение –  словесное изложение, разъяснение,  подтверждение или опровержение  какой-либо мысли.  </vt:lpstr>
      <vt:lpstr>Слайд 4</vt:lpstr>
      <vt:lpstr>Схема сочинения-рассуждения</vt:lpstr>
      <vt:lpstr>Рассказ  </vt:lpstr>
      <vt:lpstr>Словарная работа</vt:lpstr>
      <vt:lpstr>Данте</vt:lpstr>
      <vt:lpstr>Слайд 9</vt:lpstr>
      <vt:lpstr>Слайд 10</vt:lpstr>
      <vt:lpstr>Слайд 11</vt:lpstr>
      <vt:lpstr>Задание: упр. 685 (6)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Рецензия на произведение</dc:title>
  <dc:creator>Волкова Алла</dc:creator>
  <cp:lastModifiedBy>Черных .К</cp:lastModifiedBy>
  <cp:revision>43</cp:revision>
  <dcterms:created xsi:type="dcterms:W3CDTF">2013-06-07T05:29:26Z</dcterms:created>
  <dcterms:modified xsi:type="dcterms:W3CDTF">2020-04-26T10:05:22Z</dcterms:modified>
</cp:coreProperties>
</file>