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5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CCCCFF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5AE5A-A3A8-4498-86A7-462C91666EF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05BE-1E94-4520-9D1D-A5422747C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armanform.ucoz.ru/index/0-2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armanform.ucoz.ru/index/0-2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3848E-FAE0-435B-A581-459935CA1858}" type="slidenum">
              <a:rPr lang="ru-RU"/>
              <a:pPr/>
              <a:t>8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0"/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Использованы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два слайда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презентации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Каратановой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М.Н.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слайд №8 и №9 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uk-UA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http://karmanform.ucoz.ru/index/0-22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Использованы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два слайда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презентации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Каратановой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М.Н.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слайд №8 и №9 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uk-UA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http://karmanform.ucoz.ru/index/0-22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05BE-1E94-4520-9D1D-A5422747C8D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rgbClr val="99FFCC">
                <a:gamma/>
                <a:tint val="0"/>
                <a:invGamma/>
              </a:srgbClr>
            </a:gs>
            <a:gs pos="100000">
              <a:srgbClr val="99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armanform.ucoz.ru/index/0-2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armanform.ucoz.ru/index/0-2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21057135">
            <a:off x="-292757" y="1013913"/>
            <a:ext cx="799930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all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Решение </a:t>
            </a:r>
          </a:p>
          <a:p>
            <a:pPr algn="ctr"/>
            <a:r>
              <a:rPr lang="ru-RU" sz="6600" b="1" cap="all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       </a:t>
            </a:r>
            <a:r>
              <a:rPr lang="ru-RU" sz="6600" b="1" cap="all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уравнений</a:t>
            </a:r>
            <a:endParaRPr lang="ru-RU" sz="6600" b="1" cap="all" spc="0" dirty="0">
              <a:ln w="0"/>
              <a:solidFill>
                <a:schemeClr val="accent5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0"/>
            <a:ext cx="27927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6 класс</a:t>
            </a: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5288340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545232"/>
            <a:ext cx="2699792" cy="4312767"/>
          </a:xfrm>
          <a:prstGeom prst="rect">
            <a:avLst/>
          </a:prstGeom>
          <a:noFill/>
        </p:spPr>
      </p:pic>
      <p:pic>
        <p:nvPicPr>
          <p:cNvPr id="6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3956" y="2898401"/>
            <a:ext cx="2650044" cy="39595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2253850" cy="3600400"/>
          </a:xfrm>
          <a:prstGeom prst="rect">
            <a:avLst/>
          </a:prstGeom>
          <a:noFill/>
        </p:spPr>
      </p:pic>
      <p:sp>
        <p:nvSpPr>
          <p:cNvPr id="3" name="AutoShape 24"/>
          <p:cNvSpPr>
            <a:spLocks noChangeArrowheads="1"/>
          </p:cNvSpPr>
          <p:nvPr/>
        </p:nvSpPr>
        <p:spPr bwMode="auto">
          <a:xfrm>
            <a:off x="1763689" y="260648"/>
            <a:ext cx="7200799" cy="1152128"/>
          </a:xfrm>
          <a:prstGeom prst="wedgeRoundRectCallout">
            <a:avLst>
              <a:gd name="adj1" fmla="val -47356"/>
              <a:gd name="adj2" fmla="val 9017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Давайте попробуем сформулировать основные способы решения уравнений</a:t>
            </a:r>
            <a:r>
              <a:rPr lang="ru-RU" sz="2800" b="1" i="1" dirty="0" smtClean="0">
                <a:latin typeface="Georgia" pitchFamily="18" charset="0"/>
              </a:rPr>
              <a:t>: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2267744" y="2204864"/>
            <a:ext cx="5184576" cy="4464496"/>
          </a:xfrm>
          <a:prstGeom prst="wedgeRectCallout">
            <a:avLst>
              <a:gd name="adj1" fmla="val 54846"/>
              <a:gd name="adj2" fmla="val -74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 Умножение и деление обоих частей уравнения на одно и тоже число, не равное нулю;</a:t>
            </a:r>
          </a:p>
          <a:p>
            <a:pPr marL="514350" indent="-514350" algn="ctr"/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4(</a:t>
            </a:r>
            <a:r>
              <a:rPr lang="en-US" sz="2000" b="1" i="1" dirty="0" smtClean="0">
                <a:solidFill>
                  <a:srgbClr val="FF0000"/>
                </a:solidFill>
                <a:latin typeface="Georgia" pitchFamily="18" charset="0"/>
              </a:rPr>
              <a:t>x+5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)</a:t>
            </a:r>
            <a:r>
              <a:rPr lang="en-US" sz="2000" b="1" i="1" dirty="0" smtClean="0">
                <a:solidFill>
                  <a:srgbClr val="FF0000"/>
                </a:solidFill>
                <a:latin typeface="Georgia" pitchFamily="18" charset="0"/>
              </a:rPr>
              <a:t>=12  |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:4</a:t>
            </a:r>
            <a:r>
              <a:rPr lang="en-US" sz="2000" b="1" i="1" dirty="0" smtClean="0">
                <a:solidFill>
                  <a:srgbClr val="FF0000"/>
                </a:solidFill>
                <a:latin typeface="Georgia" pitchFamily="18" charset="0"/>
              </a:rPr>
              <a:t>&gt;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0</a:t>
            </a:r>
          </a:p>
          <a:p>
            <a:pPr marL="514350" indent="-514350"/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     </a:t>
            </a:r>
            <a:r>
              <a:rPr lang="en-US" sz="2000" b="1" i="1" dirty="0" smtClean="0">
                <a:solidFill>
                  <a:schemeClr val="tx1"/>
                </a:solidFill>
                <a:latin typeface="Georgia" pitchFamily="18" charset="0"/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. Перенос  членов  уравнения  из  одной  части  в  другую, изменяя при этом их знак на противоположный.</a:t>
            </a:r>
          </a:p>
          <a:p>
            <a:pPr marL="514350" indent="-514350" algn="ctr"/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5</a:t>
            </a:r>
            <a:r>
              <a:rPr lang="en-US" sz="2000" b="1" i="1" dirty="0" smtClean="0">
                <a:solidFill>
                  <a:srgbClr val="FF0000"/>
                </a:solidFill>
                <a:latin typeface="Georgia" pitchFamily="18" charset="0"/>
              </a:rPr>
              <a:t>x=2x+6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   </a:t>
            </a:r>
            <a:endParaRPr lang="en-US" sz="2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marL="514350" indent="-514350" algn="ctr"/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 5</a:t>
            </a:r>
            <a:r>
              <a:rPr lang="en-US" sz="2000" b="1" i="1" dirty="0" smtClean="0">
                <a:solidFill>
                  <a:srgbClr val="FF0000"/>
                </a:solidFill>
                <a:latin typeface="Georgia" pitchFamily="18" charset="0"/>
              </a:rPr>
              <a:t>x-2x=6</a:t>
            </a:r>
            <a:endParaRPr lang="ru-RU" sz="2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0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4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6386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898401"/>
            <a:ext cx="2650044" cy="39595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8401"/>
            <a:ext cx="2650044" cy="3959599"/>
          </a:xfrm>
          <a:prstGeom prst="rect">
            <a:avLst/>
          </a:prstGeom>
          <a:noFill/>
          <a:scene3d>
            <a:camera prst="orthographicFront">
              <a:rot lat="0" lon="21599971" rev="0"/>
            </a:camera>
            <a:lightRig rig="threePt" dir="t"/>
          </a:scene3d>
        </p:spPr>
      </p:pic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1619672" y="764704"/>
            <a:ext cx="7200799" cy="2808312"/>
          </a:xfrm>
          <a:prstGeom prst="wedgeRoundRectCallout">
            <a:avLst>
              <a:gd name="adj1" fmla="val -38760"/>
              <a:gd name="adj2" fmla="val 7226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Уравнение вида</a:t>
            </a:r>
          </a:p>
          <a:p>
            <a:pPr algn="ctr"/>
            <a:r>
              <a:rPr lang="en-US" sz="4400" b="1" i="1" dirty="0" smtClean="0">
                <a:solidFill>
                  <a:srgbClr val="FF0000"/>
                </a:solidFill>
                <a:latin typeface="Georgia" pitchFamily="18" charset="0"/>
              </a:rPr>
              <a:t>ax=b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где </a:t>
            </a:r>
            <a:r>
              <a:rPr lang="en-US" sz="4400" b="1" i="1" dirty="0" smtClean="0">
                <a:solidFill>
                  <a:srgbClr val="FF0000"/>
                </a:solidFill>
                <a:latin typeface="Georgia" pitchFamily="18" charset="0"/>
              </a:rPr>
              <a:t>a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≠0</a:t>
            </a:r>
            <a:endParaRPr lang="ru-RU" sz="2400" b="1" i="1" dirty="0" smtClean="0">
              <a:latin typeface="Georgia" pitchFamily="18" charset="0"/>
            </a:endParaRPr>
          </a:p>
          <a:p>
            <a:pPr algn="ctr"/>
            <a:r>
              <a:rPr lang="ru-RU" sz="2400" b="1" i="1" dirty="0" smtClean="0">
                <a:latin typeface="Georgia" pitchFamily="18" charset="0"/>
              </a:rPr>
              <a:t>называют</a:t>
            </a:r>
          </a:p>
          <a:p>
            <a:pPr algn="ctr"/>
            <a:r>
              <a:rPr lang="ru-RU" sz="2400" b="1" i="1" dirty="0" smtClean="0">
                <a:latin typeface="Georgia" pitchFamily="18" charset="0"/>
              </a:rPr>
              <a:t> </a:t>
            </a:r>
            <a:r>
              <a:rPr lang="ru-RU" sz="2400" b="1" i="1" u="sng" dirty="0" smtClean="0">
                <a:solidFill>
                  <a:srgbClr val="FF0000"/>
                </a:solidFill>
                <a:latin typeface="Georgia" pitchFamily="18" charset="0"/>
              </a:rPr>
              <a:t>линейным уравнением с одним неизвестным</a:t>
            </a:r>
            <a:endParaRPr lang="ru-RU" sz="2800" b="1" i="1" u="sng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2051720" y="2780928"/>
            <a:ext cx="3240187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latin typeface="Georgia" pitchFamily="18" charset="0"/>
              </a:rPr>
              <a:t>Решение: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6300192" y="3861048"/>
            <a:ext cx="360362" cy="4095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dirty="0"/>
              <a:t>+</a:t>
            </a:r>
          </a:p>
        </p:txBody>
      </p:sp>
      <p:pic>
        <p:nvPicPr>
          <p:cNvPr id="17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2253850" cy="360040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627784" y="3573016"/>
            <a:ext cx="48670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3x   6x = -10   19</a:t>
            </a:r>
            <a:endParaRPr lang="ru-RU" sz="54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563888" y="3861048"/>
            <a:ext cx="360362" cy="4095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dirty="0"/>
              <a:t>+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23928" y="1412776"/>
            <a:ext cx="4976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all" spc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3x - 19 = -6x -10 </a:t>
            </a:r>
            <a:endParaRPr lang="ru-RU" sz="5400" b="1" i="1" cap="all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1763689" y="260648"/>
            <a:ext cx="7200799" cy="792088"/>
          </a:xfrm>
          <a:prstGeom prst="wedgeRoundRectCallout">
            <a:avLst>
              <a:gd name="adj1" fmla="val -48137"/>
              <a:gd name="adj2" fmla="val 15055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Решите уравнение: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23928" y="4509120"/>
            <a:ext cx="1927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9</a:t>
            </a:r>
            <a:r>
              <a:rPr lang="en-US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x = </a:t>
            </a:r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9</a:t>
            </a:r>
            <a:endParaRPr lang="ru-RU" sz="54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67609" y="5445224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x = </a:t>
            </a:r>
            <a: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1</a:t>
            </a:r>
            <a:endParaRPr lang="ru-RU" sz="54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835696" y="836712"/>
            <a:ext cx="691276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Решите </a:t>
            </a:r>
            <a:r>
              <a:rPr lang="ru-RU" sz="2400" b="1" i="1" dirty="0" smtClean="0">
                <a:latin typeface="Georgia" pitchFamily="18" charset="0"/>
              </a:rPr>
              <a:t>двумя способами</a:t>
            </a:r>
            <a:endParaRPr lang="ru-RU" sz="2400" b="1" i="1" dirty="0">
              <a:latin typeface="Georgia" pitchFamily="18" charset="0"/>
            </a:endParaRPr>
          </a:p>
        </p:txBody>
      </p:sp>
      <p:pic>
        <p:nvPicPr>
          <p:cNvPr id="19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2650044" cy="3959599"/>
          </a:xfrm>
          <a:prstGeom prst="rect">
            <a:avLst/>
          </a:prstGeom>
          <a:noFill/>
          <a:scene3d>
            <a:camera prst="orthographicFront">
              <a:rot lat="0" lon="21599971" rev="0"/>
            </a:camera>
            <a:lightRig rig="threePt" dir="t"/>
          </a:scene3d>
        </p:spPr>
      </p:pic>
      <p:sp>
        <p:nvSpPr>
          <p:cNvPr id="20" name="Прямоугольник 19"/>
          <p:cNvSpPr/>
          <p:nvPr/>
        </p:nvSpPr>
        <p:spPr>
          <a:xfrm>
            <a:off x="2267744" y="1988840"/>
            <a:ext cx="6408712" cy="4320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27784" y="2132856"/>
            <a:ext cx="5904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/>
                  </a:solidFill>
                </a:ln>
              </a:rPr>
              <a:t>1 способ: С помощью основного свойства пропорции</a:t>
            </a:r>
            <a:endParaRPr lang="ru-RU" sz="28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4572000" y="3068960"/>
          <a:ext cx="1895436" cy="1224136"/>
        </p:xfrm>
        <a:graphic>
          <a:graphicData uri="http://schemas.openxmlformats.org/presentationml/2006/ole">
            <p:oleObj spid="_x0000_s17410" name="Формула" r:id="rId4" imgW="609480" imgH="393480" progId="Equation.3">
              <p:embed/>
            </p:oleObj>
          </a:graphicData>
        </a:graphic>
      </p:graphicFrame>
      <p:sp>
        <p:nvSpPr>
          <p:cNvPr id="29" name="Line 15"/>
          <p:cNvSpPr>
            <a:spLocks noChangeShapeType="1"/>
          </p:cNvSpPr>
          <p:nvPr/>
        </p:nvSpPr>
        <p:spPr bwMode="auto">
          <a:xfrm>
            <a:off x="4860032" y="3284984"/>
            <a:ext cx="1512888" cy="936625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" name="Freeform 16"/>
          <p:cNvSpPr>
            <a:spLocks/>
          </p:cNvSpPr>
          <p:nvPr/>
        </p:nvSpPr>
        <p:spPr bwMode="auto">
          <a:xfrm>
            <a:off x="4788024" y="3284984"/>
            <a:ext cx="1527175" cy="877888"/>
          </a:xfrm>
          <a:custGeom>
            <a:avLst/>
            <a:gdLst>
              <a:gd name="T0" fmla="*/ 0 w 962"/>
              <a:gd name="T1" fmla="*/ 553 h 553"/>
              <a:gd name="T2" fmla="*/ 962 w 962"/>
              <a:gd name="T3" fmla="*/ 0 h 553"/>
              <a:gd name="T4" fmla="*/ 0 60000 65536"/>
              <a:gd name="T5" fmla="*/ 0 60000 65536"/>
              <a:gd name="T6" fmla="*/ 0 w 962"/>
              <a:gd name="T7" fmla="*/ 0 h 553"/>
              <a:gd name="T8" fmla="*/ 962 w 962"/>
              <a:gd name="T9" fmla="*/ 553 h 55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2" h="553">
                <a:moveTo>
                  <a:pt x="0" y="553"/>
                </a:moveTo>
                <a:lnTo>
                  <a:pt x="962" y="0"/>
                </a:lnTo>
              </a:path>
            </a:pathLst>
          </a:custGeom>
          <a:noFill/>
          <a:ln w="76200" cmpd="tri">
            <a:solidFill>
              <a:srgbClr val="FF0000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4499992" y="4437112"/>
          <a:ext cx="2303462" cy="1736725"/>
        </p:xfrm>
        <a:graphic>
          <a:graphicData uri="http://schemas.openxmlformats.org/presentationml/2006/ole">
            <p:oleObj spid="_x0000_s17411" name="Формула" r:id="rId5" imgW="87624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/>
      <p:bldP spid="29" grpId="0" animBg="1"/>
      <p:bldP spid="29" grpId="1" animBg="1"/>
      <p:bldP spid="30" grpId="0" animBg="1"/>
      <p:bldP spid="3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835696" y="836712"/>
            <a:ext cx="691276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Решите </a:t>
            </a:r>
            <a:r>
              <a:rPr lang="ru-RU" sz="2400" b="1" i="1" dirty="0" smtClean="0">
                <a:latin typeface="Georgia" pitchFamily="18" charset="0"/>
              </a:rPr>
              <a:t>двумя способами</a:t>
            </a:r>
            <a:endParaRPr lang="ru-RU" sz="2400" b="1" i="1" dirty="0">
              <a:latin typeface="Georgia" pitchFamily="18" charset="0"/>
            </a:endParaRPr>
          </a:p>
        </p:txBody>
      </p:sp>
      <p:pic>
        <p:nvPicPr>
          <p:cNvPr id="19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2650044" cy="3959599"/>
          </a:xfrm>
          <a:prstGeom prst="rect">
            <a:avLst/>
          </a:prstGeom>
          <a:noFill/>
          <a:scene3d>
            <a:camera prst="orthographicFront">
              <a:rot lat="0" lon="21599971" rev="0"/>
            </a:camera>
            <a:lightRig rig="threePt" dir="t"/>
          </a:scene3d>
        </p:spPr>
      </p:pic>
      <p:sp>
        <p:nvSpPr>
          <p:cNvPr id="20" name="Прямоугольник 19"/>
          <p:cNvSpPr/>
          <p:nvPr/>
        </p:nvSpPr>
        <p:spPr>
          <a:xfrm>
            <a:off x="2339752" y="1844824"/>
            <a:ext cx="6408712" cy="4320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27784" y="1916832"/>
            <a:ext cx="59046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/>
                  </a:solidFill>
                </a:ln>
              </a:rPr>
              <a:t>2 способ: С помощью умножения обеих частей уравнения на одно и тоже число</a:t>
            </a:r>
            <a:endParaRPr lang="ru-RU" sz="28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4355976" y="3212976"/>
          <a:ext cx="2605088" cy="1223963"/>
        </p:xfrm>
        <a:graphic>
          <a:graphicData uri="http://schemas.openxmlformats.org/presentationml/2006/ole">
            <p:oleObj spid="_x0000_s18434" name="Формула" r:id="rId4" imgW="838080" imgH="393480" progId="Equation.3">
              <p:embed/>
            </p:oleObj>
          </a:graphicData>
        </a:graphic>
      </p:graphicFrame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4716463" y="4541838"/>
          <a:ext cx="1893887" cy="1343025"/>
        </p:xfrm>
        <a:graphic>
          <a:graphicData uri="http://schemas.openxmlformats.org/presentationml/2006/ole">
            <p:oleObj spid="_x0000_s18436" name="Формула" r:id="rId5" imgW="609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20" grpId="0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51520" y="0"/>
            <a:ext cx="8640960" cy="253752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 i="1" dirty="0" smtClean="0">
                <a:latin typeface="Georgia" pitchFamily="18" charset="0"/>
              </a:rPr>
              <a:t>Длина </a:t>
            </a:r>
            <a:r>
              <a:rPr lang="ru-RU" sz="2400" b="1" i="1" dirty="0" smtClean="0">
                <a:latin typeface="Georgia" pitchFamily="18" charset="0"/>
              </a:rPr>
              <a:t>отрезка АВ на 2 см больше, чем длина </a:t>
            </a:r>
          </a:p>
          <a:p>
            <a:r>
              <a:rPr lang="ru-RU" sz="2400" b="1" i="1" dirty="0" smtClean="0">
                <a:latin typeface="Georgia" pitchFamily="18" charset="0"/>
              </a:rPr>
              <a:t>отрезка </a:t>
            </a:r>
            <a:r>
              <a:rPr lang="en-US" sz="2400" b="1" i="1" dirty="0" smtClean="0">
                <a:latin typeface="Georgia" pitchFamily="18" charset="0"/>
              </a:rPr>
              <a:t>CD</a:t>
            </a:r>
            <a:r>
              <a:rPr lang="ru-RU" sz="2400" b="1" i="1" dirty="0" smtClean="0">
                <a:latin typeface="Georgia" pitchFamily="18" charset="0"/>
              </a:rPr>
              <a:t>. Если длину отрезка АВ увеличить</a:t>
            </a:r>
          </a:p>
          <a:p>
            <a:r>
              <a:rPr lang="ru-RU" sz="2400" b="1" i="1" dirty="0" smtClean="0">
                <a:latin typeface="Georgia" pitchFamily="18" charset="0"/>
              </a:rPr>
              <a:t>на 10 см, а длину отрезка С</a:t>
            </a:r>
            <a:r>
              <a:rPr lang="en-US" sz="2400" b="1" i="1" dirty="0" smtClean="0">
                <a:latin typeface="Georgia" pitchFamily="18" charset="0"/>
              </a:rPr>
              <a:t>D</a:t>
            </a:r>
            <a:r>
              <a:rPr lang="ru-RU" sz="2400" b="1" i="1" dirty="0" smtClean="0">
                <a:latin typeface="Georgia" pitchFamily="18" charset="0"/>
              </a:rPr>
              <a:t> увеличить в 3 раза,</a:t>
            </a:r>
          </a:p>
          <a:p>
            <a:r>
              <a:rPr lang="ru-RU" sz="2400" b="1" i="1" dirty="0" smtClean="0">
                <a:latin typeface="Georgia" pitchFamily="18" charset="0"/>
              </a:rPr>
              <a:t>то получатся равные результаты. Найдите </a:t>
            </a:r>
          </a:p>
          <a:p>
            <a:r>
              <a:rPr lang="ru-RU" sz="2400" b="1" i="1" dirty="0" smtClean="0">
                <a:latin typeface="Georgia" pitchFamily="18" charset="0"/>
              </a:rPr>
              <a:t>длину отрезка АВ</a:t>
            </a:r>
          </a:p>
          <a:p>
            <a:pPr algn="ctr"/>
            <a:endParaRPr lang="ru-RU" sz="2400" b="1" i="1" dirty="0">
              <a:latin typeface="Georgia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67544" y="3501008"/>
            <a:ext cx="3960440" cy="0"/>
          </a:xfrm>
          <a:prstGeom prst="line">
            <a:avLst/>
          </a:prstGeom>
          <a:ln w="88900" cap="sq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23528" y="2780928"/>
            <a:ext cx="5261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83968" y="2780928"/>
            <a:ext cx="5004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39552" y="5229200"/>
            <a:ext cx="2448272" cy="0"/>
          </a:xfrm>
          <a:prstGeom prst="line">
            <a:avLst/>
          </a:prstGeom>
          <a:ln w="88900" cap="sq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323528" y="4365104"/>
            <a:ext cx="4828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843808" y="4365104"/>
            <a:ext cx="54053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3059832" y="5229200"/>
            <a:ext cx="5256584" cy="0"/>
          </a:xfrm>
          <a:prstGeom prst="line">
            <a:avLst/>
          </a:prstGeom>
          <a:ln w="889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499992" y="3501008"/>
            <a:ext cx="3816424" cy="0"/>
          </a:xfrm>
          <a:prstGeom prst="line">
            <a:avLst/>
          </a:prstGeom>
          <a:ln w="88900" cap="sq" cmpd="sng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539552" y="3717032"/>
            <a:ext cx="406393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АВ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&gt;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 2 см С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5" name="Левая фигурная скобка 64"/>
          <p:cNvSpPr/>
          <p:nvPr/>
        </p:nvSpPr>
        <p:spPr>
          <a:xfrm rot="16200000">
            <a:off x="6192180" y="1952836"/>
            <a:ext cx="432048" cy="3816424"/>
          </a:xfrm>
          <a:prstGeom prst="leftBrace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Левая фигурная скобка 65"/>
          <p:cNvSpPr/>
          <p:nvPr/>
        </p:nvSpPr>
        <p:spPr>
          <a:xfrm rot="16200000">
            <a:off x="5472100" y="2960948"/>
            <a:ext cx="432048" cy="5256584"/>
          </a:xfrm>
          <a:prstGeom prst="leftBrace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4932040" y="393305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eorgia" pitchFamily="18" charset="0"/>
              </a:rPr>
              <a:t>+ 10 c</a:t>
            </a:r>
            <a:r>
              <a:rPr lang="ru-RU" sz="3600" b="1" dirty="0" smtClean="0">
                <a:latin typeface="Georgia" pitchFamily="18" charset="0"/>
              </a:rPr>
              <a:t>м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131840" y="573325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Georgia" pitchFamily="18" charset="0"/>
              </a:rPr>
              <a:t>увеличить в 3 раза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6695728" y="4005064"/>
            <a:ext cx="2448272" cy="108012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АВ=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CD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 animBg="1"/>
      <p:bldP spid="55" grpId="0"/>
      <p:bldP spid="56" grpId="0"/>
      <p:bldP spid="59" grpId="0"/>
      <p:bldP spid="60" grpId="0"/>
      <p:bldP spid="64" grpId="0"/>
      <p:bldP spid="65" grpId="0" animBg="1"/>
      <p:bldP spid="66" grpId="0" animBg="1"/>
      <p:bldP spid="67" grpId="0"/>
      <p:bldP spid="70" grpId="0"/>
      <p:bldP spid="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Таблица 61"/>
          <p:cNvGraphicFramePr>
            <a:graphicFrameLocks noGrp="1"/>
          </p:cNvGraphicFramePr>
          <p:nvPr/>
        </p:nvGraphicFramePr>
        <p:xfrm>
          <a:off x="251520" y="188640"/>
          <a:ext cx="7056784" cy="223718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36347"/>
                <a:gridCol w="2713126"/>
                <a:gridCol w="3007311"/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Georgia" pitchFamily="18" charset="0"/>
                        </a:rPr>
                        <a:t>Было,</a:t>
                      </a:r>
                      <a:r>
                        <a:rPr lang="ru-RU" sz="3200" baseline="0" dirty="0" smtClean="0">
                          <a:latin typeface="Georgia" pitchFamily="18" charset="0"/>
                        </a:rPr>
                        <a:t> см</a:t>
                      </a:r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Georgia" pitchFamily="18" charset="0"/>
                        </a:rPr>
                        <a:t>Стало, см</a:t>
                      </a:r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89032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Georgia" pitchFamily="18" charset="0"/>
                        </a:rPr>
                        <a:t>АВ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869032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Georgia" pitchFamily="18" charset="0"/>
                        </a:rPr>
                        <a:t>CD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2771800" y="1556792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267744" y="836712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X +2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508104" y="1556792"/>
            <a:ext cx="917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3x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427984" y="836712"/>
            <a:ext cx="2898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(X +2)+10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467544" y="2924944"/>
            <a:ext cx="3960440" cy="0"/>
          </a:xfrm>
          <a:prstGeom prst="line">
            <a:avLst/>
          </a:prstGeom>
          <a:ln w="88900" cap="sq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323528" y="2204864"/>
            <a:ext cx="5261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283968" y="2204864"/>
            <a:ext cx="5004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539552" y="4653136"/>
            <a:ext cx="2448272" cy="0"/>
          </a:xfrm>
          <a:prstGeom prst="line">
            <a:avLst/>
          </a:prstGeom>
          <a:ln w="88900" cap="sq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323528" y="3789040"/>
            <a:ext cx="4828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843808" y="3789040"/>
            <a:ext cx="54053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3059832" y="4653136"/>
            <a:ext cx="5256584" cy="0"/>
          </a:xfrm>
          <a:prstGeom prst="line">
            <a:avLst/>
          </a:prstGeom>
          <a:ln w="889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4499992" y="2924944"/>
            <a:ext cx="3816424" cy="0"/>
          </a:xfrm>
          <a:prstGeom prst="line">
            <a:avLst/>
          </a:prstGeom>
          <a:ln w="88900" cap="sq" cmpd="sng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539552" y="3140968"/>
            <a:ext cx="406393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АВ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&gt;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 2 см С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6" name="Левая фигурная скобка 75"/>
          <p:cNvSpPr/>
          <p:nvPr/>
        </p:nvSpPr>
        <p:spPr>
          <a:xfrm rot="16200000">
            <a:off x="6192180" y="1376772"/>
            <a:ext cx="432048" cy="3816424"/>
          </a:xfrm>
          <a:prstGeom prst="leftBrace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Левая фигурная скобка 76"/>
          <p:cNvSpPr/>
          <p:nvPr/>
        </p:nvSpPr>
        <p:spPr>
          <a:xfrm rot="16200000">
            <a:off x="5472100" y="2384884"/>
            <a:ext cx="432048" cy="5256584"/>
          </a:xfrm>
          <a:prstGeom prst="leftBrace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4932040" y="33569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eorgia" pitchFamily="18" charset="0"/>
              </a:rPr>
              <a:t>+ 10 c</a:t>
            </a:r>
            <a:r>
              <a:rPr lang="ru-RU" sz="3600" b="1" dirty="0" smtClean="0">
                <a:latin typeface="Georgia" pitchFamily="18" charset="0"/>
              </a:rPr>
              <a:t>м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131840" y="515719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Georgia" pitchFamily="18" charset="0"/>
              </a:rPr>
              <a:t>увеличить в 3 раза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6695728" y="3429000"/>
            <a:ext cx="2448272" cy="108012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АВ=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CD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187624" y="5733256"/>
            <a:ext cx="7249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AB=CD  =&gt;  (X +2)+10=3x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187624" y="260648"/>
            <a:ext cx="691276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dirty="0" smtClean="0">
                <a:latin typeface="Georgia" pitchFamily="18" charset="0"/>
              </a:rPr>
              <a:t>C</a:t>
            </a:r>
            <a:r>
              <a:rPr lang="ru-RU" sz="2400" b="1" i="1" dirty="0" err="1" smtClean="0">
                <a:latin typeface="Georgia" pitchFamily="18" charset="0"/>
              </a:rPr>
              <a:t>амостоятельная</a:t>
            </a:r>
            <a:r>
              <a:rPr lang="ru-RU" sz="2400" b="1" i="1" dirty="0" smtClean="0">
                <a:latin typeface="Georgia" pitchFamily="18" charset="0"/>
              </a:rPr>
              <a:t> работа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96752"/>
            <a:ext cx="4176464" cy="5400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1196752"/>
            <a:ext cx="4176464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3528" y="1268760"/>
            <a:ext cx="2160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Вариант 1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1268760"/>
            <a:ext cx="2160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Вариант 2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988840"/>
            <a:ext cx="36471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a) 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5(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x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-1)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=10</a:t>
            </a:r>
            <a:endParaRPr lang="ru-RU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1988840"/>
            <a:ext cx="37128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a) 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(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x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)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=12</a:t>
            </a:r>
            <a:endParaRPr lang="ru-RU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3501008"/>
            <a:ext cx="29770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) </a:t>
            </a:r>
            <a:r>
              <a:rPr lang="ru-RU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x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-8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=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</a:t>
            </a:r>
            <a:endParaRPr lang="ru-RU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3573016"/>
            <a:ext cx="32223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) </a:t>
            </a:r>
            <a:r>
              <a:rPr lang="ru-RU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3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x</a:t>
            </a:r>
            <a:r>
              <a:rPr lang="ru-RU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-6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=</a:t>
            </a:r>
            <a:r>
              <a:rPr lang="ru-RU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12</a:t>
            </a:r>
            <a:endParaRPr lang="ru-RU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987824" y="2708920"/>
            <a:ext cx="1368152" cy="8640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59832" y="2636912"/>
            <a:ext cx="1197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915816" y="4221088"/>
            <a:ext cx="1368152" cy="8640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87824" y="4149080"/>
            <a:ext cx="1197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380312" y="2708920"/>
            <a:ext cx="1368152" cy="8640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4328" y="2636912"/>
            <a:ext cx="1197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380312" y="4293096"/>
            <a:ext cx="1368152" cy="8640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24328" y="4221088"/>
            <a:ext cx="1197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22" grpId="0" animBg="1"/>
      <p:bldP spid="16" grpId="0"/>
      <p:bldP spid="23" grpId="0" animBg="1"/>
      <p:bldP spid="18" grpId="0"/>
      <p:bldP spid="25" grpId="0" animBg="1"/>
      <p:bldP spid="17" grpId="0"/>
      <p:bldP spid="26" grpId="0" animBg="1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2936"/>
            <a:ext cx="2253850" cy="3600400"/>
          </a:xfrm>
          <a:prstGeom prst="rect">
            <a:avLst/>
          </a:prstGeom>
          <a:noFill/>
        </p:spPr>
      </p:pic>
      <p:sp>
        <p:nvSpPr>
          <p:cNvPr id="71" name="AutoShape 24"/>
          <p:cNvSpPr>
            <a:spLocks noChangeArrowheads="1"/>
          </p:cNvSpPr>
          <p:nvPr/>
        </p:nvSpPr>
        <p:spPr bwMode="auto">
          <a:xfrm>
            <a:off x="2483768" y="548680"/>
            <a:ext cx="6336829" cy="4176464"/>
          </a:xfrm>
          <a:prstGeom prst="wedgeRoundRectCallout">
            <a:avLst>
              <a:gd name="adj1" fmla="val -59846"/>
              <a:gd name="adj2" fmla="val 3858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algn="ctr"/>
            <a:r>
              <a:rPr lang="ru-RU" sz="2800" b="1" i="1" u="sng" dirty="0" smtClean="0">
                <a:latin typeface="Georgia" pitchFamily="18" charset="0"/>
              </a:rPr>
              <a:t>Ответьте на вопросы: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Какое равенство называют уравнением?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Что значит решить уравнение?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Какие существуют основные способы решения уравнений?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800" b="1" i="1" dirty="0" smtClean="0">
              <a:latin typeface="Georgia" pitchFamily="18" charset="0"/>
            </a:endParaRPr>
          </a:p>
          <a:p>
            <a:pPr algn="ctr"/>
            <a:endParaRPr lang="ru-RU" sz="2800" b="1" i="1" dirty="0" smtClean="0">
              <a:latin typeface="Georgia" pitchFamily="18" charset="0"/>
            </a:endParaRPr>
          </a:p>
          <a:p>
            <a:pPr algn="ctr"/>
            <a:endParaRPr lang="ru-RU" sz="2800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1.Разобрать параграф 41.</a:t>
            </a:r>
          </a:p>
          <a:p>
            <a:r>
              <a:rPr lang="ru-RU" dirty="0" smtClean="0"/>
              <a:t>2.Выучить правила.</a:t>
            </a:r>
          </a:p>
          <a:p>
            <a:r>
              <a:rPr lang="ru-RU" dirty="0" smtClean="0"/>
              <a:t>3.Рассмотреть примеры в учебнике.</a:t>
            </a:r>
          </a:p>
          <a:p>
            <a:r>
              <a:rPr lang="ru-RU" dirty="0" smtClean="0"/>
              <a:t>4.Выполнить № 1151, № 1153 и прислать на электронную почту или </a:t>
            </a:r>
            <a:r>
              <a:rPr lang="ru-RU" dirty="0" err="1" smtClean="0"/>
              <a:t>ватцап</a:t>
            </a:r>
            <a:r>
              <a:rPr lang="ru-RU" dirty="0" smtClean="0"/>
              <a:t>, </a:t>
            </a:r>
            <a:r>
              <a:rPr lang="ru-RU" smtClean="0"/>
              <a:t>вайбер по номеру 8-953-021-53-30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411760" y="1628800"/>
            <a:ext cx="3096344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436096" y="1772816"/>
            <a:ext cx="2736304" cy="1008112"/>
          </a:xfrm>
          <a:prstGeom prst="rect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24312" cy="4032448"/>
          </a:xfrm>
          <a:prstGeom prst="rect">
            <a:avLst/>
          </a:prstGeom>
          <a:noFill/>
        </p:spPr>
      </p:pic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2411760" y="404664"/>
            <a:ext cx="6408837" cy="935831"/>
          </a:xfrm>
          <a:prstGeom prst="wedgeRoundRectCallout">
            <a:avLst>
              <a:gd name="adj1" fmla="val -57014"/>
              <a:gd name="adj2" fmla="val -984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Раскройте скобки:</a:t>
            </a:r>
            <a:endParaRPr lang="ru-RU" sz="2800" b="1" i="1" dirty="0">
              <a:latin typeface="Georgia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483768" y="1844824"/>
          <a:ext cx="2876866" cy="605656"/>
        </p:xfrm>
        <a:graphic>
          <a:graphicData uri="http://schemas.openxmlformats.org/presentationml/2006/ole">
            <p:oleObj spid="_x0000_s1026" name="Формула" r:id="rId4" imgW="965160" imgH="20304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79712" y="2852936"/>
            <a:ext cx="3960440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51720" y="3068960"/>
          <a:ext cx="3822700" cy="604837"/>
        </p:xfrm>
        <a:graphic>
          <a:graphicData uri="http://schemas.openxmlformats.org/presentationml/2006/ole">
            <p:oleObj spid="_x0000_s1027" name="Формула" r:id="rId5" imgW="1282680" imgH="203040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4149080"/>
            <a:ext cx="3816424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95536" y="4437112"/>
          <a:ext cx="3595687" cy="606425"/>
        </p:xfrm>
        <a:graphic>
          <a:graphicData uri="http://schemas.openxmlformats.org/presentationml/2006/ole">
            <p:oleObj spid="_x0000_s1028" name="Формула" r:id="rId6" imgW="1206360" imgH="20304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5576" y="5445224"/>
            <a:ext cx="3024336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958850" y="5661025"/>
          <a:ext cx="2613025" cy="606425"/>
        </p:xfrm>
        <a:graphic>
          <a:graphicData uri="http://schemas.openxmlformats.org/presentationml/2006/ole">
            <p:oleObj spid="_x0000_s1029" name="Формула" r:id="rId7" imgW="876240" imgH="203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508104" y="1916832"/>
          <a:ext cx="2536825" cy="530225"/>
        </p:xfrm>
        <a:graphic>
          <a:graphicData uri="http://schemas.openxmlformats.org/presentationml/2006/ole">
            <p:oleObj spid="_x0000_s1030" name="Формула" r:id="rId8" imgW="850680" imgH="177480" progId="Equation.3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796136" y="3212976"/>
            <a:ext cx="3347864" cy="1008112"/>
          </a:xfrm>
          <a:prstGeom prst="rect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-7-</a:t>
            </a:r>
            <a:r>
              <a:rPr lang="en-US" sz="3600" b="1" dirty="0" smtClean="0">
                <a:solidFill>
                  <a:schemeClr val="tx1"/>
                </a:solidFill>
              </a:rPr>
              <a:t>a-b-c-d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4365104"/>
            <a:ext cx="3312368" cy="1008112"/>
          </a:xfrm>
          <a:prstGeom prst="rect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07904" y="5661248"/>
            <a:ext cx="3024336" cy="1008112"/>
          </a:xfrm>
          <a:prstGeom prst="rect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252913" y="4581525"/>
          <a:ext cx="2990850" cy="530225"/>
        </p:xfrm>
        <a:graphic>
          <a:graphicData uri="http://schemas.openxmlformats.org/presentationml/2006/ole">
            <p:oleObj spid="_x0000_s1032" name="Формула" r:id="rId9" imgW="1002960" imgH="177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097338" y="5876925"/>
          <a:ext cx="2498725" cy="530225"/>
        </p:xfrm>
        <a:graphic>
          <a:graphicData uri="http://schemas.openxmlformats.org/presentationml/2006/ole">
            <p:oleObj spid="_x0000_s1033" name="Формула" r:id="rId10" imgW="8380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9" grpId="0" animBg="1"/>
      <p:bldP spid="6" grpId="0" animBg="1"/>
      <p:bldP spid="10" grpId="0" animBg="1"/>
      <p:bldP spid="12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24312" cy="4032448"/>
          </a:xfrm>
          <a:prstGeom prst="rect">
            <a:avLst/>
          </a:prstGeom>
          <a:noFill/>
        </p:spPr>
      </p:pic>
      <p:sp>
        <p:nvSpPr>
          <p:cNvPr id="3" name="AutoShape 24"/>
          <p:cNvSpPr>
            <a:spLocks noChangeArrowheads="1"/>
          </p:cNvSpPr>
          <p:nvPr/>
        </p:nvSpPr>
        <p:spPr bwMode="auto">
          <a:xfrm>
            <a:off x="2411760" y="404664"/>
            <a:ext cx="6408837" cy="935831"/>
          </a:xfrm>
          <a:prstGeom prst="wedgeRoundRectCallout">
            <a:avLst>
              <a:gd name="adj1" fmla="val -57014"/>
              <a:gd name="adj2" fmla="val -984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Упростите выражение: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1628800"/>
            <a:ext cx="5688632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771800" y="1844824"/>
          <a:ext cx="5338762" cy="530225"/>
        </p:xfrm>
        <a:graphic>
          <a:graphicData uri="http://schemas.openxmlformats.org/presentationml/2006/ole">
            <p:oleObj spid="_x0000_s15362" name="Формула" r:id="rId4" imgW="1790640" imgH="17748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67744" y="3140968"/>
            <a:ext cx="4320480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653136"/>
            <a:ext cx="4536504" cy="100811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339752" y="3284984"/>
          <a:ext cx="4202113" cy="606425"/>
        </p:xfrm>
        <a:graphic>
          <a:graphicData uri="http://schemas.openxmlformats.org/presentationml/2006/ole">
            <p:oleObj spid="_x0000_s15363" name="Формула" r:id="rId5" imgW="140940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22275" y="4868863"/>
          <a:ext cx="4427538" cy="606425"/>
        </p:xfrm>
        <a:graphic>
          <a:graphicData uri="http://schemas.openxmlformats.org/presentationml/2006/ole">
            <p:oleObj spid="_x0000_s15364" name="Формула" r:id="rId6" imgW="1485720" imgH="203040" progId="Equation.3">
              <p:embed/>
            </p:oleObj>
          </a:graphicData>
        </a:graphic>
      </p:graphicFrame>
      <p:sp>
        <p:nvSpPr>
          <p:cNvPr id="16" name="Овал 15"/>
          <p:cNvSpPr/>
          <p:nvPr/>
        </p:nvSpPr>
        <p:spPr>
          <a:xfrm>
            <a:off x="6588224" y="2420888"/>
            <a:ext cx="2376264" cy="1152128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6876256" y="2636912"/>
          <a:ext cx="1893887" cy="530225"/>
        </p:xfrm>
        <a:graphic>
          <a:graphicData uri="http://schemas.openxmlformats.org/presentationml/2006/ole">
            <p:oleObj spid="_x0000_s15365" name="Формула" r:id="rId7" imgW="634680" imgH="177480" progId="Equation.3">
              <p:embed/>
            </p:oleObj>
          </a:graphicData>
        </a:graphic>
      </p:graphicFrame>
      <p:sp>
        <p:nvSpPr>
          <p:cNvPr id="17" name="Овал 16"/>
          <p:cNvSpPr/>
          <p:nvPr/>
        </p:nvSpPr>
        <p:spPr>
          <a:xfrm>
            <a:off x="5436096" y="3789040"/>
            <a:ext cx="3096344" cy="1152128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940152" y="4077072"/>
          <a:ext cx="2273300" cy="606425"/>
        </p:xfrm>
        <a:graphic>
          <a:graphicData uri="http://schemas.openxmlformats.org/presentationml/2006/ole">
            <p:oleObj spid="_x0000_s15366" name="Формула" r:id="rId8" imgW="761760" imgH="203040" progId="Equation.3">
              <p:embed/>
            </p:oleObj>
          </a:graphicData>
        </a:graphic>
      </p:graphicFrame>
      <p:sp>
        <p:nvSpPr>
          <p:cNvPr id="18" name="Овал 17"/>
          <p:cNvSpPr/>
          <p:nvPr/>
        </p:nvSpPr>
        <p:spPr>
          <a:xfrm>
            <a:off x="3851920" y="5301208"/>
            <a:ext cx="2376264" cy="1152128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355976" y="5589240"/>
          <a:ext cx="1439862" cy="530225"/>
        </p:xfrm>
        <a:graphic>
          <a:graphicData uri="http://schemas.openxmlformats.org/presentationml/2006/ole">
            <p:oleObj spid="_x0000_s15367" name="Формула" r:id="rId9" imgW="4824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2524312" cy="4032448"/>
          </a:xfrm>
          <a:prstGeom prst="rect">
            <a:avLst/>
          </a:prstGeom>
          <a:noFill/>
        </p:spPr>
      </p:pic>
      <p:sp>
        <p:nvSpPr>
          <p:cNvPr id="3" name="AutoShape 24"/>
          <p:cNvSpPr>
            <a:spLocks noChangeArrowheads="1"/>
          </p:cNvSpPr>
          <p:nvPr/>
        </p:nvSpPr>
        <p:spPr bwMode="auto">
          <a:xfrm>
            <a:off x="1763688" y="260648"/>
            <a:ext cx="6408837" cy="935831"/>
          </a:xfrm>
          <a:prstGeom prst="wedgeRoundRectCallout">
            <a:avLst>
              <a:gd name="adj1" fmla="val -46917"/>
              <a:gd name="adj2" fmla="val 13296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Какое равенство называют уравнением?</a:t>
            </a:r>
            <a:endParaRPr lang="ru-RU" sz="2800" b="1" i="1" dirty="0">
              <a:latin typeface="Georgia" pitchFamily="18" charset="0"/>
            </a:endParaRPr>
          </a:p>
        </p:txBody>
      </p:sp>
      <p:pic>
        <p:nvPicPr>
          <p:cNvPr id="16386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898401"/>
            <a:ext cx="2650044" cy="39595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6" name="Прямоугольная выноска 5"/>
          <p:cNvSpPr/>
          <p:nvPr/>
        </p:nvSpPr>
        <p:spPr>
          <a:xfrm>
            <a:off x="2555776" y="2060848"/>
            <a:ext cx="5040560" cy="2016224"/>
          </a:xfrm>
          <a:prstGeom prst="wedgeRectCallout">
            <a:avLst>
              <a:gd name="adj1" fmla="val 32798"/>
              <a:gd name="adj2" fmla="val 7391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  <a:t>Уравнением называют равенство, содержащее букву, значение которой надо найти.</a:t>
            </a:r>
            <a:endParaRPr lang="ru-RU" sz="28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-fotki.yandex.ru/get/4518/28257045.682/0_72b7c_f92daf72_L.j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2524312" cy="4032448"/>
          </a:xfrm>
          <a:prstGeom prst="rect">
            <a:avLst/>
          </a:prstGeom>
          <a:noFill/>
        </p:spPr>
      </p:pic>
      <p:sp>
        <p:nvSpPr>
          <p:cNvPr id="3" name="AutoShape 24"/>
          <p:cNvSpPr>
            <a:spLocks noChangeArrowheads="1"/>
          </p:cNvSpPr>
          <p:nvPr/>
        </p:nvSpPr>
        <p:spPr bwMode="auto">
          <a:xfrm>
            <a:off x="1763688" y="260648"/>
            <a:ext cx="6408837" cy="935831"/>
          </a:xfrm>
          <a:prstGeom prst="wedgeRoundRectCallout">
            <a:avLst>
              <a:gd name="adj1" fmla="val -46917"/>
              <a:gd name="adj2" fmla="val 13296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Что значит решить уравнение?</a:t>
            </a:r>
            <a:endParaRPr lang="ru-RU" sz="2800" b="1" i="1" dirty="0">
              <a:latin typeface="Georgia" pitchFamily="18" charset="0"/>
            </a:endParaRPr>
          </a:p>
        </p:txBody>
      </p:sp>
      <p:pic>
        <p:nvPicPr>
          <p:cNvPr id="16386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898401"/>
            <a:ext cx="2650044" cy="39595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6" name="Прямоугольная выноска 5"/>
          <p:cNvSpPr/>
          <p:nvPr/>
        </p:nvSpPr>
        <p:spPr>
          <a:xfrm>
            <a:off x="2555776" y="2060848"/>
            <a:ext cx="5040560" cy="2016224"/>
          </a:xfrm>
          <a:prstGeom prst="wedgeRectCallout">
            <a:avLst>
              <a:gd name="adj1" fmla="val 32798"/>
              <a:gd name="adj2" fmla="val 7391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  <a:t>Найти все его корни или убедиться, что это уравнение не имеет ни одного корня.</a:t>
            </a:r>
            <a:endParaRPr lang="ru-RU" sz="28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650044" cy="3959599"/>
          </a:xfrm>
          <a:prstGeom prst="rect">
            <a:avLst/>
          </a:prstGeom>
          <a:noFill/>
          <a:scene3d>
            <a:camera prst="orthographicFront">
              <a:rot lat="0" lon="21599971" rev="0"/>
            </a:camera>
            <a:lightRig rig="threePt" dir="t"/>
          </a:scene3d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339752" y="188640"/>
            <a:ext cx="6481067" cy="1727920"/>
          </a:xfrm>
          <a:prstGeom prst="wedgeRoundRectCallout">
            <a:avLst>
              <a:gd name="adj1" fmla="val -52250"/>
              <a:gd name="adj2" fmla="val 37972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lin ang="1890000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Решите уравнение, применив сначала распределительное свойство умножения  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35697" y="2996952"/>
            <a:ext cx="259228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latin typeface="Georgia" pitchFamily="18" charset="0"/>
              </a:rPr>
              <a:t>Решение: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1988840"/>
            <a:ext cx="43924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4(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x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+5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)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=12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17" name="WordArt 190"/>
          <p:cNvSpPr>
            <a:spLocks noChangeArrowheads="1" noChangeShapeType="1" noTextEdit="1"/>
          </p:cNvSpPr>
          <p:nvPr/>
        </p:nvSpPr>
        <p:spPr bwMode="auto">
          <a:xfrm>
            <a:off x="2915816" y="3717032"/>
            <a:ext cx="4896544" cy="45091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4</a:t>
            </a:r>
            <a:r>
              <a:rPr lang="ru-RU" sz="1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х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+20=12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4x=12-20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4x=-8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x=-8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:</a:t>
            </a:r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4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x=-2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endParaRPr lang="en-US" sz="1400" b="1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funforkids.ru/pictures/mult/mult8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650044" cy="3959599"/>
          </a:xfrm>
          <a:prstGeom prst="rect">
            <a:avLst/>
          </a:prstGeom>
          <a:noFill/>
          <a:scene3d>
            <a:camera prst="orthographicFront">
              <a:rot lat="0" lon="21599971" rev="0"/>
            </a:camera>
            <a:lightRig rig="threePt" dir="t"/>
          </a:scene3d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339752" y="188640"/>
            <a:ext cx="6481067" cy="1727920"/>
          </a:xfrm>
          <a:prstGeom prst="wedgeRoundRectCallout">
            <a:avLst>
              <a:gd name="adj1" fmla="val -52250"/>
              <a:gd name="adj2" fmla="val 37972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lin ang="1890000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Решите тоже уравнение по правилу отыскания компонентов.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35697" y="2996952"/>
            <a:ext cx="259228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latin typeface="Georgia" pitchFamily="18" charset="0"/>
              </a:rPr>
              <a:t>Решение: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1988840"/>
            <a:ext cx="43924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4(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x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+5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)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=12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17" name="WordArt 190"/>
          <p:cNvSpPr>
            <a:spLocks noChangeArrowheads="1" noChangeShapeType="1" noTextEdit="1"/>
          </p:cNvSpPr>
          <p:nvPr/>
        </p:nvSpPr>
        <p:spPr bwMode="auto">
          <a:xfrm>
            <a:off x="2915816" y="3717032"/>
            <a:ext cx="4896544" cy="45091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х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+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5</a:t>
            </a:r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=12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:4</a:t>
            </a:r>
            <a:endParaRPr lang="en-US" sz="1400" b="1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 pitchFamily="18" charset="0"/>
              <a:cs typeface="Times New Roman" pitchFamily="18" charset="0"/>
            </a:endParaRP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+</a:t>
            </a:r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5=3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x=3-5</a:t>
            </a:r>
          </a:p>
          <a:p>
            <a:pPr algn="ctr"/>
            <a:r>
              <a:rPr lang="en-US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x=-2</a:t>
            </a:r>
            <a:r>
              <a:rPr lang="ru-RU" sz="1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endParaRPr lang="en-US" sz="1400" b="1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93"/>
          <p:cNvSpPr>
            <a:spLocks noChangeArrowheads="1"/>
          </p:cNvSpPr>
          <p:nvPr/>
        </p:nvSpPr>
        <p:spPr bwMode="auto">
          <a:xfrm>
            <a:off x="3921125" y="3017838"/>
            <a:ext cx="1368425" cy="1008062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671513" y="2873375"/>
            <a:ext cx="3581400" cy="188913"/>
            <a:chOff x="240" y="2736"/>
            <a:chExt cx="2256" cy="768"/>
          </a:xfrm>
        </p:grpSpPr>
        <p:sp>
          <p:nvSpPr>
            <p:cNvPr id="6284" name="AutoShape 95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85" name="Oval 96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5167313" y="2873375"/>
            <a:ext cx="3581400" cy="188913"/>
            <a:chOff x="240" y="2736"/>
            <a:chExt cx="2256" cy="768"/>
          </a:xfrm>
        </p:grpSpPr>
        <p:sp>
          <p:nvSpPr>
            <p:cNvPr id="6282" name="AutoShape 98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83" name="Oval 99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50" name="AutoShape 100"/>
          <p:cNvSpPr>
            <a:spLocks noChangeArrowheads="1"/>
          </p:cNvSpPr>
          <p:nvPr/>
        </p:nvSpPr>
        <p:spPr bwMode="auto">
          <a:xfrm>
            <a:off x="4100513" y="2932113"/>
            <a:ext cx="1066800" cy="47625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accent2"/>
            </a:solidFill>
            <a:miter lim="800000"/>
            <a:headEnd type="none" w="lg" len="lg"/>
            <a:tailEnd type="none" w="lg" len="lg"/>
          </a:ln>
          <a:scene3d>
            <a:camera prst="legacyObliqueTopRight">
              <a:rot lat="0" lon="20999997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7" name="Group 101"/>
          <p:cNvGrpSpPr>
            <a:grpSpLocks/>
          </p:cNvGrpSpPr>
          <p:nvPr/>
        </p:nvGrpSpPr>
        <p:grpSpPr bwMode="auto">
          <a:xfrm>
            <a:off x="322263" y="1649413"/>
            <a:ext cx="1079500" cy="1223962"/>
            <a:chOff x="1025" y="2068"/>
            <a:chExt cx="1298" cy="1231"/>
          </a:xfrm>
        </p:grpSpPr>
        <p:sp>
          <p:nvSpPr>
            <p:cNvPr id="9318" name="Freeform 10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74" name="Freeform 10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5" name="Freeform 10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6" name="Freeform 10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7" name="Freeform 10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8" name="Freeform 10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9" name="Freeform 10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80" name="Freeform 10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81" name="Freeform 11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1114425" y="1649413"/>
            <a:ext cx="1079500" cy="1223962"/>
            <a:chOff x="1025" y="2068"/>
            <a:chExt cx="1298" cy="1231"/>
          </a:xfrm>
        </p:grpSpPr>
        <p:sp>
          <p:nvSpPr>
            <p:cNvPr id="9328" name="Freeform 11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65" name="Freeform 11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6" name="Freeform 11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7" name="Freeform 11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8" name="Freeform 11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9" name="Freeform 11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0" name="Freeform 11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1" name="Freeform 11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2" name="Freeform 12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21"/>
          <p:cNvGrpSpPr>
            <a:grpSpLocks/>
          </p:cNvGrpSpPr>
          <p:nvPr/>
        </p:nvGrpSpPr>
        <p:grpSpPr bwMode="auto">
          <a:xfrm>
            <a:off x="1833563" y="1720850"/>
            <a:ext cx="1079500" cy="1223963"/>
            <a:chOff x="1025" y="2068"/>
            <a:chExt cx="1298" cy="1231"/>
          </a:xfrm>
        </p:grpSpPr>
        <p:sp>
          <p:nvSpPr>
            <p:cNvPr id="9338" name="Freeform 12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56" name="Freeform 12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7" name="Freeform 12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8" name="Freeform 12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9" name="Freeform 12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Freeform 12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1" name="Freeform 12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2" name="Freeform 12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3" name="Freeform 13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31"/>
          <p:cNvGrpSpPr>
            <a:grpSpLocks/>
          </p:cNvGrpSpPr>
          <p:nvPr/>
        </p:nvGrpSpPr>
        <p:grpSpPr bwMode="auto">
          <a:xfrm>
            <a:off x="2625725" y="1720850"/>
            <a:ext cx="1079500" cy="1223963"/>
            <a:chOff x="1025" y="2068"/>
            <a:chExt cx="1298" cy="1231"/>
          </a:xfrm>
        </p:grpSpPr>
        <p:sp>
          <p:nvSpPr>
            <p:cNvPr id="9348" name="Freeform 13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47" name="Freeform 13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8" name="Freeform 13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9" name="Freeform 13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0" name="Freeform 13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1" name="Freeform 13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2" name="Freeform 13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3" name="Freeform 13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4" name="Freeform 14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41"/>
          <p:cNvGrpSpPr>
            <a:grpSpLocks/>
          </p:cNvGrpSpPr>
          <p:nvPr/>
        </p:nvGrpSpPr>
        <p:grpSpPr bwMode="auto">
          <a:xfrm>
            <a:off x="3346450" y="1720850"/>
            <a:ext cx="1079500" cy="1223963"/>
            <a:chOff x="1025" y="2068"/>
            <a:chExt cx="1298" cy="1231"/>
          </a:xfrm>
        </p:grpSpPr>
        <p:sp>
          <p:nvSpPr>
            <p:cNvPr id="9358" name="Freeform 14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38" name="Freeform 14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Freeform 14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Freeform 14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Freeform 14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Freeform 14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Freeform 14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Freeform 14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5" name="Freeform 15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67" name="Text Box 151"/>
          <p:cNvSpPr txBox="1">
            <a:spLocks noChangeArrowheads="1"/>
          </p:cNvSpPr>
          <p:nvPr/>
        </p:nvSpPr>
        <p:spPr bwMode="auto">
          <a:xfrm>
            <a:off x="3633788" y="2101850"/>
            <a:ext cx="763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6157" name="Text Box 152"/>
          <p:cNvSpPr txBox="1">
            <a:spLocks noChangeArrowheads="1"/>
          </p:cNvSpPr>
          <p:nvPr/>
        </p:nvSpPr>
        <p:spPr bwMode="auto">
          <a:xfrm>
            <a:off x="393700" y="2081213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6158" name="Text Box 153"/>
          <p:cNvSpPr txBox="1">
            <a:spLocks noChangeArrowheads="1"/>
          </p:cNvSpPr>
          <p:nvPr/>
        </p:nvSpPr>
        <p:spPr bwMode="auto">
          <a:xfrm>
            <a:off x="1185863" y="20812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6159" name="Text Box 154"/>
          <p:cNvSpPr txBox="1">
            <a:spLocks noChangeArrowheads="1"/>
          </p:cNvSpPr>
          <p:nvPr/>
        </p:nvSpPr>
        <p:spPr bwMode="auto">
          <a:xfrm>
            <a:off x="1833563" y="20812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9371" name="Text Box 155"/>
          <p:cNvSpPr txBox="1">
            <a:spLocks noChangeArrowheads="1"/>
          </p:cNvSpPr>
          <p:nvPr/>
        </p:nvSpPr>
        <p:spPr bwMode="auto">
          <a:xfrm>
            <a:off x="2625725" y="2152650"/>
            <a:ext cx="76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12" name="Group 156"/>
          <p:cNvGrpSpPr>
            <a:grpSpLocks/>
          </p:cNvGrpSpPr>
          <p:nvPr/>
        </p:nvGrpSpPr>
        <p:grpSpPr bwMode="auto">
          <a:xfrm>
            <a:off x="5146675" y="1700213"/>
            <a:ext cx="1079500" cy="1223962"/>
            <a:chOff x="1025" y="2068"/>
            <a:chExt cx="1298" cy="1231"/>
          </a:xfrm>
        </p:grpSpPr>
        <p:sp>
          <p:nvSpPr>
            <p:cNvPr id="9373" name="Freeform 15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29" name="Freeform 15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Freeform 15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Freeform 16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Freeform 16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Freeform 16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Freeform 16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Freeform 16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Freeform 16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66"/>
          <p:cNvGrpSpPr>
            <a:grpSpLocks/>
          </p:cNvGrpSpPr>
          <p:nvPr/>
        </p:nvGrpSpPr>
        <p:grpSpPr bwMode="auto">
          <a:xfrm>
            <a:off x="5867400" y="1700213"/>
            <a:ext cx="1079500" cy="1223962"/>
            <a:chOff x="1025" y="2068"/>
            <a:chExt cx="1298" cy="1231"/>
          </a:xfrm>
        </p:grpSpPr>
        <p:sp>
          <p:nvSpPr>
            <p:cNvPr id="9383" name="Freeform 16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20" name="Freeform 16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Freeform 16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Freeform 17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3" name="Freeform 17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Freeform 17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Freeform 17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Freeform 17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Freeform 17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92" name="Text Box 176"/>
          <p:cNvSpPr txBox="1">
            <a:spLocks noChangeArrowheads="1"/>
          </p:cNvSpPr>
          <p:nvPr/>
        </p:nvSpPr>
        <p:spPr bwMode="auto">
          <a:xfrm>
            <a:off x="6154738" y="20812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9393" name="Text Box 177"/>
          <p:cNvSpPr txBox="1">
            <a:spLocks noChangeArrowheads="1"/>
          </p:cNvSpPr>
          <p:nvPr/>
        </p:nvSpPr>
        <p:spPr bwMode="auto">
          <a:xfrm>
            <a:off x="5146675" y="2132013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14" name="Group 178"/>
          <p:cNvGrpSpPr>
            <a:grpSpLocks/>
          </p:cNvGrpSpPr>
          <p:nvPr/>
        </p:nvGrpSpPr>
        <p:grpSpPr bwMode="auto">
          <a:xfrm>
            <a:off x="7089775" y="1433513"/>
            <a:ext cx="914400" cy="1438275"/>
            <a:chOff x="3984" y="2006"/>
            <a:chExt cx="714" cy="1133"/>
          </a:xfrm>
        </p:grpSpPr>
        <p:sp>
          <p:nvSpPr>
            <p:cNvPr id="9395" name="Freeform 179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17" name="Oval 180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7" name="Text Box 181"/>
            <p:cNvSpPr txBox="1">
              <a:spLocks noChangeArrowheads="1"/>
            </p:cNvSpPr>
            <p:nvPr/>
          </p:nvSpPr>
          <p:spPr bwMode="auto">
            <a:xfrm>
              <a:off x="3984" y="2520"/>
              <a:ext cx="71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5" name="Group 182"/>
          <p:cNvGrpSpPr>
            <a:grpSpLocks/>
          </p:cNvGrpSpPr>
          <p:nvPr/>
        </p:nvGrpSpPr>
        <p:grpSpPr bwMode="auto">
          <a:xfrm>
            <a:off x="7954963" y="2009775"/>
            <a:ext cx="754062" cy="912813"/>
            <a:chOff x="4656" y="2256"/>
            <a:chExt cx="616" cy="881"/>
          </a:xfrm>
        </p:grpSpPr>
        <p:sp>
          <p:nvSpPr>
            <p:cNvPr id="9399" name="Freeform 183"/>
            <p:cNvSpPr>
              <a:spLocks/>
            </p:cNvSpPr>
            <p:nvPr/>
          </p:nvSpPr>
          <p:spPr bwMode="auto">
            <a:xfrm>
              <a:off x="4704" y="2284"/>
              <a:ext cx="523" cy="807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14" name="Oval 184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1" name="Text Box 185"/>
            <p:cNvSpPr txBox="1">
              <a:spLocks noChangeArrowheads="1"/>
            </p:cNvSpPr>
            <p:nvPr/>
          </p:nvSpPr>
          <p:spPr bwMode="auto">
            <a:xfrm>
              <a:off x="4656" y="2636"/>
              <a:ext cx="616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9403" name="AutoShape 187"/>
          <p:cNvSpPr>
            <a:spLocks noChangeArrowheads="1"/>
          </p:cNvSpPr>
          <p:nvPr/>
        </p:nvSpPr>
        <p:spPr bwMode="auto">
          <a:xfrm>
            <a:off x="1403350" y="188913"/>
            <a:ext cx="7561263" cy="1008062"/>
          </a:xfrm>
          <a:prstGeom prst="wedgeRoundRectCallout">
            <a:avLst>
              <a:gd name="adj1" fmla="val -57014"/>
              <a:gd name="adj2" fmla="val -9843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lin ang="1890000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 dirty="0">
                <a:latin typeface="Georgia" pitchFamily="18" charset="0"/>
              </a:rPr>
              <a:t>Что  можно  снять  с  каждой  чаши,  не  нарушая  равновесия?</a:t>
            </a:r>
          </a:p>
        </p:txBody>
      </p:sp>
      <p:sp>
        <p:nvSpPr>
          <p:cNvPr id="9405" name="AutoShape 189"/>
          <p:cNvSpPr>
            <a:spLocks noChangeArrowheads="1"/>
          </p:cNvSpPr>
          <p:nvPr/>
        </p:nvSpPr>
        <p:spPr bwMode="auto">
          <a:xfrm>
            <a:off x="250825" y="3141663"/>
            <a:ext cx="7239000" cy="1439862"/>
          </a:xfrm>
          <a:prstGeom prst="wedgeRoundRectCallout">
            <a:avLst>
              <a:gd name="adj1" fmla="val 53222"/>
              <a:gd name="adj2" fmla="val 17917"/>
              <a:gd name="adj3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Запишите,  какое  уравнение  было  первоначально  и  какое  получилось?</a:t>
            </a:r>
          </a:p>
        </p:txBody>
      </p:sp>
      <p:sp>
        <p:nvSpPr>
          <p:cNvPr id="9406" name="WordArt 190"/>
          <p:cNvSpPr>
            <a:spLocks noChangeArrowheads="1" noChangeShapeType="1" noTextEdit="1"/>
          </p:cNvSpPr>
          <p:nvPr/>
        </p:nvSpPr>
        <p:spPr bwMode="auto">
          <a:xfrm>
            <a:off x="4356100" y="4724400"/>
            <a:ext cx="3384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= 2х + 6</a:t>
            </a:r>
          </a:p>
        </p:txBody>
      </p:sp>
      <p:sp>
        <p:nvSpPr>
          <p:cNvPr id="9445" name="WordArt 229"/>
          <p:cNvSpPr>
            <a:spLocks noChangeArrowheads="1" noChangeShapeType="1" noTextEdit="1"/>
          </p:cNvSpPr>
          <p:nvPr/>
        </p:nvSpPr>
        <p:spPr bwMode="auto">
          <a:xfrm>
            <a:off x="2268538" y="5373688"/>
            <a:ext cx="547211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-2х = 2х - 2х + 6</a:t>
            </a:r>
          </a:p>
        </p:txBody>
      </p:sp>
      <p:sp>
        <p:nvSpPr>
          <p:cNvPr id="9446" name="WordArt 230"/>
          <p:cNvSpPr>
            <a:spLocks noChangeArrowheads="1" noChangeShapeType="1" noTextEdit="1"/>
          </p:cNvSpPr>
          <p:nvPr/>
        </p:nvSpPr>
        <p:spPr bwMode="auto">
          <a:xfrm>
            <a:off x="2700338" y="6165850"/>
            <a:ext cx="1584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3х = 6</a:t>
            </a:r>
          </a:p>
        </p:txBody>
      </p:sp>
      <p:sp>
        <p:nvSpPr>
          <p:cNvPr id="9447" name="WordArt 231"/>
          <p:cNvSpPr>
            <a:spLocks noChangeArrowheads="1" noChangeShapeType="1" noTextEdit="1"/>
          </p:cNvSpPr>
          <p:nvPr/>
        </p:nvSpPr>
        <p:spPr bwMode="auto">
          <a:xfrm>
            <a:off x="5076825" y="6165850"/>
            <a:ext cx="1584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2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0" y="6488668"/>
            <a:ext cx="3884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u="sng" dirty="0" smtClean="0">
                <a:hlinkClick r:id="rId3"/>
              </a:rPr>
              <a:t>http://karmanform.ucoz.ru/index/0-22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1000"/>
                                        <p:tgtEl>
                                          <p:spTgt spid="9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10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9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9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7" grpId="0"/>
      <p:bldP spid="9371" grpId="0"/>
      <p:bldP spid="9392" grpId="0"/>
      <p:bldP spid="9393" grpId="0"/>
      <p:bldP spid="9403" grpId="0" animBg="1"/>
      <p:bldP spid="9405" grpId="0" animBg="1"/>
      <p:bldP spid="9406" grpId="0" animBg="1"/>
      <p:bldP spid="9445" grpId="0" animBg="1"/>
      <p:bldP spid="9446" grpId="0" animBg="1"/>
      <p:bldP spid="9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52413" y="1001713"/>
            <a:ext cx="1079500" cy="1223962"/>
            <a:chOff x="1025" y="2068"/>
            <a:chExt cx="1298" cy="1231"/>
          </a:xfrm>
        </p:grpSpPr>
        <p:sp>
          <p:nvSpPr>
            <p:cNvPr id="10329" name="Freeform 89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1" name="Freeform 9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2" name="Freeform 9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3" name="Freeform 9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4" name="Freeform 9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5" name="Freeform 9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6" name="Freeform 9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7" name="Freeform 9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48" name="Freeform 9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1044575" y="1001713"/>
            <a:ext cx="1079500" cy="1223962"/>
            <a:chOff x="1025" y="2068"/>
            <a:chExt cx="1298" cy="1231"/>
          </a:xfrm>
        </p:grpSpPr>
        <p:sp>
          <p:nvSpPr>
            <p:cNvPr id="10339" name="Freeform 99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2" name="Freeform 10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3" name="Freeform 10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4" name="Freeform 10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5" name="Freeform 10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6" name="Freeform 10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7" name="Freeform 10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8" name="Freeform 10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9" name="Freeform 10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08"/>
          <p:cNvGrpSpPr>
            <a:grpSpLocks/>
          </p:cNvGrpSpPr>
          <p:nvPr/>
        </p:nvGrpSpPr>
        <p:grpSpPr bwMode="auto">
          <a:xfrm>
            <a:off x="1763713" y="1073150"/>
            <a:ext cx="1079500" cy="1223963"/>
            <a:chOff x="1025" y="2068"/>
            <a:chExt cx="1298" cy="1231"/>
          </a:xfrm>
        </p:grpSpPr>
        <p:sp>
          <p:nvSpPr>
            <p:cNvPr id="10349" name="Freeform 109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3" name="Freeform 11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4" name="Freeform 11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5" name="Freeform 11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6" name="Freeform 11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7" name="Freeform 11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8" name="Freeform 11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9" name="Freeform 11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30" name="Freeform 11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2555875" y="1073150"/>
            <a:ext cx="1079500" cy="1223963"/>
            <a:chOff x="1025" y="2068"/>
            <a:chExt cx="1298" cy="1231"/>
          </a:xfrm>
        </p:grpSpPr>
        <p:sp>
          <p:nvSpPr>
            <p:cNvPr id="10359" name="Freeform 119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4" name="Freeform 12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5" name="Freeform 12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6" name="Freeform 12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7" name="Freeform 12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8" name="Freeform 12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9" name="Freeform 12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0" name="Freeform 12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21" name="Freeform 12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28"/>
          <p:cNvGrpSpPr>
            <a:grpSpLocks/>
          </p:cNvGrpSpPr>
          <p:nvPr/>
        </p:nvGrpSpPr>
        <p:grpSpPr bwMode="auto">
          <a:xfrm>
            <a:off x="3276600" y="1073150"/>
            <a:ext cx="1079500" cy="1223963"/>
            <a:chOff x="1025" y="2068"/>
            <a:chExt cx="1298" cy="1231"/>
          </a:xfrm>
        </p:grpSpPr>
        <p:sp>
          <p:nvSpPr>
            <p:cNvPr id="10369" name="Freeform 129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5" name="Freeform 13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6" name="Freeform 13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7" name="Freeform 13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8" name="Freeform 13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9" name="Freeform 13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0" name="Freeform 13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1" name="Freeform 13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12" name="Freeform 13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78" name="Text Box 138"/>
          <p:cNvSpPr txBox="1">
            <a:spLocks noChangeArrowheads="1"/>
          </p:cNvSpPr>
          <p:nvPr/>
        </p:nvSpPr>
        <p:spPr bwMode="auto">
          <a:xfrm>
            <a:off x="3563938" y="1454150"/>
            <a:ext cx="763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379" name="Text Box 139"/>
          <p:cNvSpPr txBox="1">
            <a:spLocks noChangeArrowheads="1"/>
          </p:cNvSpPr>
          <p:nvPr/>
        </p:nvSpPr>
        <p:spPr bwMode="auto">
          <a:xfrm>
            <a:off x="323850" y="1433513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380" name="Text Box 140"/>
          <p:cNvSpPr txBox="1">
            <a:spLocks noChangeArrowheads="1"/>
          </p:cNvSpPr>
          <p:nvPr/>
        </p:nvSpPr>
        <p:spPr bwMode="auto">
          <a:xfrm>
            <a:off x="1116013" y="14335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381" name="Text Box 141"/>
          <p:cNvSpPr txBox="1">
            <a:spLocks noChangeArrowheads="1"/>
          </p:cNvSpPr>
          <p:nvPr/>
        </p:nvSpPr>
        <p:spPr bwMode="auto">
          <a:xfrm>
            <a:off x="1763713" y="14335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382" name="Text Box 142"/>
          <p:cNvSpPr txBox="1">
            <a:spLocks noChangeArrowheads="1"/>
          </p:cNvSpPr>
          <p:nvPr/>
        </p:nvSpPr>
        <p:spPr bwMode="auto">
          <a:xfrm>
            <a:off x="2555875" y="1504950"/>
            <a:ext cx="76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7" name="Group 143"/>
          <p:cNvGrpSpPr>
            <a:grpSpLocks/>
          </p:cNvGrpSpPr>
          <p:nvPr/>
        </p:nvGrpSpPr>
        <p:grpSpPr bwMode="auto">
          <a:xfrm>
            <a:off x="5076825" y="1052513"/>
            <a:ext cx="1079500" cy="1223962"/>
            <a:chOff x="1025" y="2068"/>
            <a:chExt cx="1298" cy="1231"/>
          </a:xfrm>
        </p:grpSpPr>
        <p:sp>
          <p:nvSpPr>
            <p:cNvPr id="10384" name="Freeform 144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6" name="Freeform 145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7" name="Freeform 146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8" name="Freeform 147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9" name="Freeform 148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0" name="Freeform 149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1" name="Freeform 150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2" name="Freeform 151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03" name="Freeform 152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53"/>
          <p:cNvGrpSpPr>
            <a:grpSpLocks/>
          </p:cNvGrpSpPr>
          <p:nvPr/>
        </p:nvGrpSpPr>
        <p:grpSpPr bwMode="auto">
          <a:xfrm>
            <a:off x="5797550" y="1052513"/>
            <a:ext cx="1079500" cy="1223962"/>
            <a:chOff x="1025" y="2068"/>
            <a:chExt cx="1298" cy="1231"/>
          </a:xfrm>
        </p:grpSpPr>
        <p:sp>
          <p:nvSpPr>
            <p:cNvPr id="10394" name="Freeform 154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7" name="Freeform 155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88" name="Freeform 156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89" name="Freeform 157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0" name="Freeform 158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1" name="Freeform 159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2" name="Freeform 160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3" name="Freeform 161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94" name="Freeform 162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03" name="Text Box 163"/>
          <p:cNvSpPr txBox="1">
            <a:spLocks noChangeArrowheads="1"/>
          </p:cNvSpPr>
          <p:nvPr/>
        </p:nvSpPr>
        <p:spPr bwMode="auto">
          <a:xfrm>
            <a:off x="6084888" y="143351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04" name="Text Box 164"/>
          <p:cNvSpPr txBox="1">
            <a:spLocks noChangeArrowheads="1"/>
          </p:cNvSpPr>
          <p:nvPr/>
        </p:nvSpPr>
        <p:spPr bwMode="auto">
          <a:xfrm>
            <a:off x="5076825" y="1484313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9" name="Group 165"/>
          <p:cNvGrpSpPr>
            <a:grpSpLocks/>
          </p:cNvGrpSpPr>
          <p:nvPr/>
        </p:nvGrpSpPr>
        <p:grpSpPr bwMode="auto">
          <a:xfrm>
            <a:off x="7019925" y="785813"/>
            <a:ext cx="914400" cy="1438275"/>
            <a:chOff x="3984" y="2006"/>
            <a:chExt cx="714" cy="1133"/>
          </a:xfrm>
        </p:grpSpPr>
        <p:sp>
          <p:nvSpPr>
            <p:cNvPr id="10406" name="Freeform 166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4" name="Oval 167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8" name="Text Box 168"/>
            <p:cNvSpPr txBox="1">
              <a:spLocks noChangeArrowheads="1"/>
            </p:cNvSpPr>
            <p:nvPr/>
          </p:nvSpPr>
          <p:spPr bwMode="auto">
            <a:xfrm>
              <a:off x="3984" y="2520"/>
              <a:ext cx="71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0" name="Group 169"/>
          <p:cNvGrpSpPr>
            <a:grpSpLocks/>
          </p:cNvGrpSpPr>
          <p:nvPr/>
        </p:nvGrpSpPr>
        <p:grpSpPr bwMode="auto">
          <a:xfrm>
            <a:off x="7885113" y="1362075"/>
            <a:ext cx="754062" cy="912813"/>
            <a:chOff x="4656" y="2256"/>
            <a:chExt cx="616" cy="881"/>
          </a:xfrm>
        </p:grpSpPr>
        <p:sp>
          <p:nvSpPr>
            <p:cNvPr id="10410" name="Freeform 170"/>
            <p:cNvSpPr>
              <a:spLocks/>
            </p:cNvSpPr>
            <p:nvPr/>
          </p:nvSpPr>
          <p:spPr bwMode="auto">
            <a:xfrm>
              <a:off x="4704" y="2284"/>
              <a:ext cx="523" cy="807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1" name="Oval 171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2" name="Text Box 172"/>
            <p:cNvSpPr txBox="1">
              <a:spLocks noChangeArrowheads="1"/>
            </p:cNvSpPr>
            <p:nvPr/>
          </p:nvSpPr>
          <p:spPr bwMode="auto">
            <a:xfrm>
              <a:off x="4656" y="2636"/>
              <a:ext cx="616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10413" name="WordArt 173"/>
          <p:cNvSpPr>
            <a:spLocks noChangeArrowheads="1" noChangeShapeType="1" noTextEdit="1"/>
          </p:cNvSpPr>
          <p:nvPr/>
        </p:nvSpPr>
        <p:spPr bwMode="auto">
          <a:xfrm>
            <a:off x="4430713" y="1628775"/>
            <a:ext cx="6477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0414" name="WordArt 174"/>
          <p:cNvSpPr>
            <a:spLocks noChangeArrowheads="1" noChangeShapeType="1" noTextEdit="1"/>
          </p:cNvSpPr>
          <p:nvPr/>
        </p:nvSpPr>
        <p:spPr bwMode="auto">
          <a:xfrm>
            <a:off x="4859338" y="260350"/>
            <a:ext cx="3384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= 2х + 6</a:t>
            </a:r>
          </a:p>
        </p:txBody>
      </p:sp>
      <p:sp>
        <p:nvSpPr>
          <p:cNvPr id="10415" name="AutoShape 175"/>
          <p:cNvSpPr>
            <a:spLocks noChangeArrowheads="1"/>
          </p:cNvSpPr>
          <p:nvPr/>
        </p:nvSpPr>
        <p:spPr bwMode="auto">
          <a:xfrm>
            <a:off x="1258888" y="2565400"/>
            <a:ext cx="7489825" cy="1368425"/>
          </a:xfrm>
          <a:prstGeom prst="wedgeRoundRectCallout">
            <a:avLst>
              <a:gd name="adj1" fmla="val -55954"/>
              <a:gd name="adj2" fmla="val -9282"/>
              <a:gd name="adj3" fmla="val 16667"/>
            </a:avLst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Перенесем  2х  из  правой  части</a:t>
            </a:r>
          </a:p>
          <a:p>
            <a:pPr algn="ctr"/>
            <a:r>
              <a:rPr lang="ru-RU" sz="2800" b="1" i="1">
                <a:latin typeface="Georgia" pitchFamily="18" charset="0"/>
              </a:rPr>
              <a:t>в  левую  с  противоположным  знаком.  </a:t>
            </a:r>
          </a:p>
        </p:txBody>
      </p:sp>
      <p:grpSp>
        <p:nvGrpSpPr>
          <p:cNvPr id="11" name="Group 176"/>
          <p:cNvGrpSpPr>
            <a:grpSpLocks/>
          </p:cNvGrpSpPr>
          <p:nvPr/>
        </p:nvGrpSpPr>
        <p:grpSpPr bwMode="auto">
          <a:xfrm>
            <a:off x="323850" y="4365625"/>
            <a:ext cx="1079500" cy="1223963"/>
            <a:chOff x="1025" y="2068"/>
            <a:chExt cx="1298" cy="1231"/>
          </a:xfrm>
        </p:grpSpPr>
        <p:sp>
          <p:nvSpPr>
            <p:cNvPr id="10417" name="Freeform 17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2" name="Freeform 17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3" name="Freeform 17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4" name="Freeform 18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5" name="Freeform 18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6" name="Freeform 18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7" name="Freeform 18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8" name="Freeform 18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9" name="Freeform 18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86"/>
          <p:cNvGrpSpPr>
            <a:grpSpLocks/>
          </p:cNvGrpSpPr>
          <p:nvPr/>
        </p:nvGrpSpPr>
        <p:grpSpPr bwMode="auto">
          <a:xfrm>
            <a:off x="1116013" y="4365625"/>
            <a:ext cx="1079500" cy="1223963"/>
            <a:chOff x="1025" y="2068"/>
            <a:chExt cx="1298" cy="1231"/>
          </a:xfrm>
        </p:grpSpPr>
        <p:sp>
          <p:nvSpPr>
            <p:cNvPr id="10427" name="Freeform 18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3" name="Freeform 18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4" name="Freeform 18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5" name="Freeform 19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6" name="Freeform 19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7" name="Freeform 19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8" name="Freeform 19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9" name="Freeform 19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0" name="Freeform 19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96"/>
          <p:cNvGrpSpPr>
            <a:grpSpLocks/>
          </p:cNvGrpSpPr>
          <p:nvPr/>
        </p:nvGrpSpPr>
        <p:grpSpPr bwMode="auto">
          <a:xfrm>
            <a:off x="1835150" y="4437063"/>
            <a:ext cx="1079500" cy="1223962"/>
            <a:chOff x="1025" y="2068"/>
            <a:chExt cx="1298" cy="1231"/>
          </a:xfrm>
        </p:grpSpPr>
        <p:sp>
          <p:nvSpPr>
            <p:cNvPr id="10437" name="Freeform 19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4" name="Freeform 19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5" name="Freeform 19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6" name="Freeform 20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7" name="Freeform 20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8" name="Freeform 20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9" name="Freeform 20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0" name="Freeform 20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61" name="Freeform 20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206"/>
          <p:cNvGrpSpPr>
            <a:grpSpLocks/>
          </p:cNvGrpSpPr>
          <p:nvPr/>
        </p:nvGrpSpPr>
        <p:grpSpPr bwMode="auto">
          <a:xfrm>
            <a:off x="2627313" y="4437063"/>
            <a:ext cx="1079500" cy="1223962"/>
            <a:chOff x="1025" y="2068"/>
            <a:chExt cx="1298" cy="1231"/>
          </a:xfrm>
        </p:grpSpPr>
        <p:sp>
          <p:nvSpPr>
            <p:cNvPr id="10447" name="Freeform 20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5" name="Freeform 20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6" name="Freeform 20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7" name="Freeform 21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8" name="Freeform 21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9" name="Freeform 21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0" name="Freeform 21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1" name="Freeform 21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52" name="Freeform 21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216"/>
          <p:cNvGrpSpPr>
            <a:grpSpLocks/>
          </p:cNvGrpSpPr>
          <p:nvPr/>
        </p:nvGrpSpPr>
        <p:grpSpPr bwMode="auto">
          <a:xfrm>
            <a:off x="3348038" y="4437063"/>
            <a:ext cx="1079500" cy="1223962"/>
            <a:chOff x="1025" y="2068"/>
            <a:chExt cx="1298" cy="1231"/>
          </a:xfrm>
        </p:grpSpPr>
        <p:sp>
          <p:nvSpPr>
            <p:cNvPr id="10457" name="Freeform 217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6" name="Freeform 21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7" name="Freeform 21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8" name="Freeform 22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9" name="Freeform 22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0" name="Freeform 22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1" name="Freeform 22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2" name="Freeform 22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43" name="Freeform 22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66" name="Text Box 226"/>
          <p:cNvSpPr txBox="1">
            <a:spLocks noChangeArrowheads="1"/>
          </p:cNvSpPr>
          <p:nvPr/>
        </p:nvSpPr>
        <p:spPr bwMode="auto">
          <a:xfrm>
            <a:off x="3635375" y="4818063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67" name="Text Box 227"/>
          <p:cNvSpPr txBox="1">
            <a:spLocks noChangeArrowheads="1"/>
          </p:cNvSpPr>
          <p:nvPr/>
        </p:nvSpPr>
        <p:spPr bwMode="auto">
          <a:xfrm>
            <a:off x="395288" y="4797425"/>
            <a:ext cx="763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68" name="Text Box 228"/>
          <p:cNvSpPr txBox="1">
            <a:spLocks noChangeArrowheads="1"/>
          </p:cNvSpPr>
          <p:nvPr/>
        </p:nvSpPr>
        <p:spPr bwMode="auto">
          <a:xfrm>
            <a:off x="1187450" y="4797425"/>
            <a:ext cx="76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69" name="Text Box 229"/>
          <p:cNvSpPr txBox="1">
            <a:spLocks noChangeArrowheads="1"/>
          </p:cNvSpPr>
          <p:nvPr/>
        </p:nvSpPr>
        <p:spPr bwMode="auto">
          <a:xfrm>
            <a:off x="1835150" y="4797425"/>
            <a:ext cx="76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70" name="Text Box 230"/>
          <p:cNvSpPr txBox="1">
            <a:spLocks noChangeArrowheads="1"/>
          </p:cNvSpPr>
          <p:nvPr/>
        </p:nvSpPr>
        <p:spPr bwMode="auto">
          <a:xfrm>
            <a:off x="2627313" y="4868863"/>
            <a:ext cx="76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16" name="Group 231"/>
          <p:cNvGrpSpPr>
            <a:grpSpLocks/>
          </p:cNvGrpSpPr>
          <p:nvPr/>
        </p:nvGrpSpPr>
        <p:grpSpPr bwMode="auto">
          <a:xfrm>
            <a:off x="5148263" y="4416425"/>
            <a:ext cx="1079500" cy="1223963"/>
            <a:chOff x="1025" y="2068"/>
            <a:chExt cx="1298" cy="1231"/>
          </a:xfrm>
        </p:grpSpPr>
        <p:sp>
          <p:nvSpPr>
            <p:cNvPr id="10472" name="Freeform 23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7" name="Freeform 23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8" name="Freeform 23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9" name="Freeform 23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0" name="Freeform 23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1" name="Freeform 23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2" name="Freeform 23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3" name="Freeform 23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34" name="Freeform 24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241"/>
          <p:cNvGrpSpPr>
            <a:grpSpLocks/>
          </p:cNvGrpSpPr>
          <p:nvPr/>
        </p:nvGrpSpPr>
        <p:grpSpPr bwMode="auto">
          <a:xfrm>
            <a:off x="5868988" y="4416425"/>
            <a:ext cx="1079500" cy="1223963"/>
            <a:chOff x="1025" y="2068"/>
            <a:chExt cx="1298" cy="1231"/>
          </a:xfrm>
        </p:grpSpPr>
        <p:sp>
          <p:nvSpPr>
            <p:cNvPr id="10482" name="Freeform 242"/>
            <p:cNvSpPr>
              <a:spLocks/>
            </p:cNvSpPr>
            <p:nvPr/>
          </p:nvSpPr>
          <p:spPr bwMode="auto">
            <a:xfrm>
              <a:off x="1025" y="2153"/>
              <a:ext cx="1298" cy="1137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8" name="Freeform 24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>
                <a:gd name="T0" fmla="*/ 105 w 289"/>
                <a:gd name="T1" fmla="*/ 3 h 553"/>
                <a:gd name="T2" fmla="*/ 173 w 289"/>
                <a:gd name="T3" fmla="*/ 141 h 553"/>
                <a:gd name="T4" fmla="*/ 263 w 289"/>
                <a:gd name="T5" fmla="*/ 300 h 553"/>
                <a:gd name="T6" fmla="*/ 269 w 289"/>
                <a:gd name="T7" fmla="*/ 378 h 553"/>
                <a:gd name="T8" fmla="*/ 142 w 289"/>
                <a:gd name="T9" fmla="*/ 443 h 553"/>
                <a:gd name="T10" fmla="*/ 148 w 289"/>
                <a:gd name="T11" fmla="*/ 443 h 553"/>
                <a:gd name="T12" fmla="*/ 115 w 289"/>
                <a:gd name="T13" fmla="*/ 489 h 553"/>
                <a:gd name="T14" fmla="*/ 2 w 289"/>
                <a:gd name="T15" fmla="*/ 540 h 553"/>
                <a:gd name="T16" fmla="*/ 100 w 289"/>
                <a:gd name="T17" fmla="*/ 413 h 553"/>
                <a:gd name="T18" fmla="*/ 80 w 289"/>
                <a:gd name="T19" fmla="*/ 304 h 553"/>
                <a:gd name="T20" fmla="*/ 98 w 289"/>
                <a:gd name="T21" fmla="*/ 207 h 553"/>
                <a:gd name="T22" fmla="*/ 104 w 289"/>
                <a:gd name="T23" fmla="*/ 128 h 553"/>
                <a:gd name="T24" fmla="*/ 108 w 289"/>
                <a:gd name="T25" fmla="*/ 36 h 553"/>
                <a:gd name="T26" fmla="*/ 143 w 289"/>
                <a:gd name="T27" fmla="*/ 266 h 553"/>
                <a:gd name="T28" fmla="*/ 138 w 289"/>
                <a:gd name="T29" fmla="*/ 349 h 553"/>
                <a:gd name="T30" fmla="*/ 170 w 289"/>
                <a:gd name="T31" fmla="*/ 449 h 553"/>
                <a:gd name="T32" fmla="*/ 247 w 289"/>
                <a:gd name="T33" fmla="*/ 396 h 553"/>
                <a:gd name="T34" fmla="*/ 250 w 289"/>
                <a:gd name="T35" fmla="*/ 372 h 553"/>
                <a:gd name="T36" fmla="*/ 226 w 289"/>
                <a:gd name="T37" fmla="*/ 338 h 553"/>
                <a:gd name="T38" fmla="*/ 211 w 289"/>
                <a:gd name="T39" fmla="*/ 246 h 553"/>
                <a:gd name="T40" fmla="*/ 156 w 289"/>
                <a:gd name="T41" fmla="*/ 211 h 553"/>
                <a:gd name="T42" fmla="*/ 129 w 289"/>
                <a:gd name="T43" fmla="*/ 118 h 553"/>
                <a:gd name="T44" fmla="*/ 105 w 289"/>
                <a:gd name="T45" fmla="*/ 3 h 5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9"/>
                <a:gd name="T70" fmla="*/ 0 h 553"/>
                <a:gd name="T71" fmla="*/ 289 w 289"/>
                <a:gd name="T72" fmla="*/ 553 h 5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9" name="Freeform 24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>
                <a:gd name="T0" fmla="*/ 42 w 376"/>
                <a:gd name="T1" fmla="*/ 558 h 561"/>
                <a:gd name="T2" fmla="*/ 226 w 376"/>
                <a:gd name="T3" fmla="*/ 430 h 561"/>
                <a:gd name="T4" fmla="*/ 339 w 376"/>
                <a:gd name="T5" fmla="*/ 288 h 561"/>
                <a:gd name="T6" fmla="*/ 358 w 376"/>
                <a:gd name="T7" fmla="*/ 212 h 561"/>
                <a:gd name="T8" fmla="*/ 223 w 376"/>
                <a:gd name="T9" fmla="*/ 78 h 561"/>
                <a:gd name="T10" fmla="*/ 119 w 376"/>
                <a:gd name="T11" fmla="*/ 10 h 561"/>
                <a:gd name="T12" fmla="*/ 231 w 376"/>
                <a:gd name="T13" fmla="*/ 137 h 561"/>
                <a:gd name="T14" fmla="*/ 177 w 376"/>
                <a:gd name="T15" fmla="*/ 275 h 561"/>
                <a:gd name="T16" fmla="*/ 162 w 376"/>
                <a:gd name="T17" fmla="*/ 355 h 561"/>
                <a:gd name="T18" fmla="*/ 156 w 376"/>
                <a:gd name="T19" fmla="*/ 432 h 561"/>
                <a:gd name="T20" fmla="*/ 10 w 376"/>
                <a:gd name="T21" fmla="*/ 526 h 561"/>
                <a:gd name="T22" fmla="*/ 215 w 376"/>
                <a:gd name="T23" fmla="*/ 303 h 561"/>
                <a:gd name="T24" fmla="*/ 224 w 376"/>
                <a:gd name="T25" fmla="*/ 220 h 561"/>
                <a:gd name="T26" fmla="*/ 271 w 376"/>
                <a:gd name="T27" fmla="*/ 127 h 561"/>
                <a:gd name="T28" fmla="*/ 339 w 376"/>
                <a:gd name="T29" fmla="*/ 191 h 561"/>
                <a:gd name="T30" fmla="*/ 337 w 376"/>
                <a:gd name="T31" fmla="*/ 216 h 561"/>
                <a:gd name="T32" fmla="*/ 308 w 376"/>
                <a:gd name="T33" fmla="*/ 245 h 561"/>
                <a:gd name="T34" fmla="*/ 279 w 376"/>
                <a:gd name="T35" fmla="*/ 334 h 561"/>
                <a:gd name="T36" fmla="*/ 219 w 376"/>
                <a:gd name="T37" fmla="*/ 359 h 561"/>
                <a:gd name="T38" fmla="*/ 179 w 376"/>
                <a:gd name="T39" fmla="*/ 447 h 561"/>
                <a:gd name="T40" fmla="*/ 42 w 376"/>
                <a:gd name="T41" fmla="*/ 558 h 5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6"/>
                <a:gd name="T64" fmla="*/ 0 h 561"/>
                <a:gd name="T65" fmla="*/ 376 w 376"/>
                <a:gd name="T66" fmla="*/ 561 h 5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0" name="Freeform 24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>
                <a:gd name="T0" fmla="*/ 134 w 185"/>
                <a:gd name="T1" fmla="*/ 109 h 109"/>
                <a:gd name="T2" fmla="*/ 44 w 185"/>
                <a:gd name="T3" fmla="*/ 73 h 109"/>
                <a:gd name="T4" fmla="*/ 8 w 185"/>
                <a:gd name="T5" fmla="*/ 19 h 109"/>
                <a:gd name="T6" fmla="*/ 92 w 185"/>
                <a:gd name="T7" fmla="*/ 1 h 109"/>
                <a:gd name="T8" fmla="*/ 152 w 185"/>
                <a:gd name="T9" fmla="*/ 25 h 109"/>
                <a:gd name="T10" fmla="*/ 146 w 185"/>
                <a:gd name="T11" fmla="*/ 49 h 109"/>
                <a:gd name="T12" fmla="*/ 110 w 185"/>
                <a:gd name="T13" fmla="*/ 25 h 109"/>
                <a:gd name="T14" fmla="*/ 44 w 185"/>
                <a:gd name="T15" fmla="*/ 25 h 109"/>
                <a:gd name="T16" fmla="*/ 68 w 185"/>
                <a:gd name="T17" fmla="*/ 67 h 109"/>
                <a:gd name="T18" fmla="*/ 140 w 185"/>
                <a:gd name="T19" fmla="*/ 79 h 109"/>
                <a:gd name="T20" fmla="*/ 182 w 185"/>
                <a:gd name="T21" fmla="*/ 67 h 109"/>
                <a:gd name="T22" fmla="*/ 158 w 185"/>
                <a:gd name="T23" fmla="*/ 103 h 109"/>
                <a:gd name="T24" fmla="*/ 116 w 185"/>
                <a:gd name="T25" fmla="*/ 103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5"/>
                <a:gd name="T40" fmla="*/ 0 h 109"/>
                <a:gd name="T41" fmla="*/ 185 w 185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1" name="Freeform 24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2" name="Freeform 24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>
                <a:gd name="T0" fmla="*/ 318 w 325"/>
                <a:gd name="T1" fmla="*/ 8 h 1083"/>
                <a:gd name="T2" fmla="*/ 211 w 325"/>
                <a:gd name="T3" fmla="*/ 319 h 1083"/>
                <a:gd name="T4" fmla="*/ 211 w 325"/>
                <a:gd name="T5" fmla="*/ 692 h 1083"/>
                <a:gd name="T6" fmla="*/ 307 w 325"/>
                <a:gd name="T7" fmla="*/ 1080 h 1083"/>
                <a:gd name="T8" fmla="*/ 126 w 325"/>
                <a:gd name="T9" fmla="*/ 707 h 1083"/>
                <a:gd name="T10" fmla="*/ 147 w 325"/>
                <a:gd name="T11" fmla="*/ 651 h 1083"/>
                <a:gd name="T12" fmla="*/ 147 w 325"/>
                <a:gd name="T13" fmla="*/ 513 h 1083"/>
                <a:gd name="T14" fmla="*/ 15 w 325"/>
                <a:gd name="T15" fmla="*/ 459 h 1083"/>
                <a:gd name="T16" fmla="*/ 57 w 325"/>
                <a:gd name="T17" fmla="*/ 417 h 1083"/>
                <a:gd name="T18" fmla="*/ 147 w 325"/>
                <a:gd name="T19" fmla="*/ 471 h 1083"/>
                <a:gd name="T20" fmla="*/ 169 w 325"/>
                <a:gd name="T21" fmla="*/ 272 h 1083"/>
                <a:gd name="T22" fmla="*/ 318 w 325"/>
                <a:gd name="T23" fmla="*/ 8 h 10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5"/>
                <a:gd name="T37" fmla="*/ 0 h 1083"/>
                <a:gd name="T38" fmla="*/ 325 w 325"/>
                <a:gd name="T39" fmla="*/ 1083 h 10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3" name="Freeform 24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>
                <a:gd name="T0" fmla="*/ 28 w 529"/>
                <a:gd name="T1" fmla="*/ 0 h 1119"/>
                <a:gd name="T2" fmla="*/ 307 w 529"/>
                <a:gd name="T3" fmla="*/ 327 h 1119"/>
                <a:gd name="T4" fmla="*/ 307 w 529"/>
                <a:gd name="T5" fmla="*/ 700 h 1119"/>
                <a:gd name="T6" fmla="*/ 12 w 529"/>
                <a:gd name="T7" fmla="*/ 1088 h 1119"/>
                <a:gd name="T8" fmla="*/ 237 w 529"/>
                <a:gd name="T9" fmla="*/ 889 h 1119"/>
                <a:gd name="T10" fmla="*/ 303 w 529"/>
                <a:gd name="T11" fmla="*/ 931 h 1119"/>
                <a:gd name="T12" fmla="*/ 261 w 529"/>
                <a:gd name="T13" fmla="*/ 811 h 1119"/>
                <a:gd name="T14" fmla="*/ 392 w 529"/>
                <a:gd name="T15" fmla="*/ 715 h 1119"/>
                <a:gd name="T16" fmla="*/ 369 w 529"/>
                <a:gd name="T17" fmla="*/ 667 h 1119"/>
                <a:gd name="T18" fmla="*/ 477 w 529"/>
                <a:gd name="T19" fmla="*/ 667 h 1119"/>
                <a:gd name="T20" fmla="*/ 513 w 529"/>
                <a:gd name="T21" fmla="*/ 649 h 1119"/>
                <a:gd name="T22" fmla="*/ 381 w 529"/>
                <a:gd name="T23" fmla="*/ 601 h 1119"/>
                <a:gd name="T24" fmla="*/ 417 w 529"/>
                <a:gd name="T25" fmla="*/ 475 h 1119"/>
                <a:gd name="T26" fmla="*/ 513 w 529"/>
                <a:gd name="T27" fmla="*/ 391 h 1119"/>
                <a:gd name="T28" fmla="*/ 399 w 529"/>
                <a:gd name="T29" fmla="*/ 415 h 1119"/>
                <a:gd name="T30" fmla="*/ 375 w 529"/>
                <a:gd name="T31" fmla="*/ 349 h 1119"/>
                <a:gd name="T32" fmla="*/ 483 w 529"/>
                <a:gd name="T33" fmla="*/ 283 h 1119"/>
                <a:gd name="T34" fmla="*/ 489 w 529"/>
                <a:gd name="T35" fmla="*/ 241 h 1119"/>
                <a:gd name="T36" fmla="*/ 363 w 529"/>
                <a:gd name="T37" fmla="*/ 331 h 1119"/>
                <a:gd name="T38" fmla="*/ 349 w 529"/>
                <a:gd name="T39" fmla="*/ 280 h 1119"/>
                <a:gd name="T40" fmla="*/ 315 w 529"/>
                <a:gd name="T41" fmla="*/ 247 h 1119"/>
                <a:gd name="T42" fmla="*/ 369 w 529"/>
                <a:gd name="T43" fmla="*/ 145 h 1119"/>
                <a:gd name="T44" fmla="*/ 273 w 529"/>
                <a:gd name="T45" fmla="*/ 199 h 1119"/>
                <a:gd name="T46" fmla="*/ 28 w 529"/>
                <a:gd name="T47" fmla="*/ 0 h 111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29"/>
                <a:gd name="T73" fmla="*/ 0 h 1119"/>
                <a:gd name="T74" fmla="*/ 529 w 529"/>
                <a:gd name="T75" fmla="*/ 1119 h 111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4" name="Freeform 24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>
                <a:gd name="T0" fmla="*/ 29 w 217"/>
                <a:gd name="T1" fmla="*/ 3 h 701"/>
                <a:gd name="T2" fmla="*/ 97 w 217"/>
                <a:gd name="T3" fmla="*/ 141 h 701"/>
                <a:gd name="T4" fmla="*/ 187 w 217"/>
                <a:gd name="T5" fmla="*/ 300 h 701"/>
                <a:gd name="T6" fmla="*/ 193 w 217"/>
                <a:gd name="T7" fmla="*/ 378 h 701"/>
                <a:gd name="T8" fmla="*/ 39 w 217"/>
                <a:gd name="T9" fmla="*/ 489 h 701"/>
                <a:gd name="T10" fmla="*/ 40 w 217"/>
                <a:gd name="T11" fmla="*/ 691 h 701"/>
                <a:gd name="T12" fmla="*/ 46 w 217"/>
                <a:gd name="T13" fmla="*/ 427 h 701"/>
                <a:gd name="T14" fmla="*/ 4 w 217"/>
                <a:gd name="T15" fmla="*/ 304 h 701"/>
                <a:gd name="T16" fmla="*/ 22 w 217"/>
                <a:gd name="T17" fmla="*/ 207 h 701"/>
                <a:gd name="T18" fmla="*/ 28 w 217"/>
                <a:gd name="T19" fmla="*/ 128 h 701"/>
                <a:gd name="T20" fmla="*/ 32 w 217"/>
                <a:gd name="T21" fmla="*/ 36 h 701"/>
                <a:gd name="T22" fmla="*/ 67 w 217"/>
                <a:gd name="T23" fmla="*/ 266 h 701"/>
                <a:gd name="T24" fmla="*/ 62 w 217"/>
                <a:gd name="T25" fmla="*/ 349 h 701"/>
                <a:gd name="T26" fmla="*/ 94 w 217"/>
                <a:gd name="T27" fmla="*/ 449 h 701"/>
                <a:gd name="T28" fmla="*/ 171 w 217"/>
                <a:gd name="T29" fmla="*/ 396 h 701"/>
                <a:gd name="T30" fmla="*/ 174 w 217"/>
                <a:gd name="T31" fmla="*/ 372 h 701"/>
                <a:gd name="T32" fmla="*/ 150 w 217"/>
                <a:gd name="T33" fmla="*/ 338 h 701"/>
                <a:gd name="T34" fmla="*/ 135 w 217"/>
                <a:gd name="T35" fmla="*/ 246 h 701"/>
                <a:gd name="T36" fmla="*/ 80 w 217"/>
                <a:gd name="T37" fmla="*/ 211 h 701"/>
                <a:gd name="T38" fmla="*/ 53 w 217"/>
                <a:gd name="T39" fmla="*/ 118 h 701"/>
                <a:gd name="T40" fmla="*/ 29 w 217"/>
                <a:gd name="T41" fmla="*/ 3 h 7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7"/>
                <a:gd name="T64" fmla="*/ 0 h 701"/>
                <a:gd name="T65" fmla="*/ 217 w 217"/>
                <a:gd name="T66" fmla="*/ 701 h 7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25" name="Freeform 25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>
                <a:gd name="T0" fmla="*/ 7 w 204"/>
                <a:gd name="T1" fmla="*/ 8 h 1084"/>
                <a:gd name="T2" fmla="*/ 114 w 204"/>
                <a:gd name="T3" fmla="*/ 319 h 1084"/>
                <a:gd name="T4" fmla="*/ 140 w 204"/>
                <a:gd name="T5" fmla="*/ 441 h 1084"/>
                <a:gd name="T6" fmla="*/ 14 w 204"/>
                <a:gd name="T7" fmla="*/ 507 h 1084"/>
                <a:gd name="T8" fmla="*/ 74 w 204"/>
                <a:gd name="T9" fmla="*/ 543 h 1084"/>
                <a:gd name="T10" fmla="*/ 122 w 204"/>
                <a:gd name="T11" fmla="*/ 519 h 1084"/>
                <a:gd name="T12" fmla="*/ 114 w 204"/>
                <a:gd name="T13" fmla="*/ 692 h 1084"/>
                <a:gd name="T14" fmla="*/ 18 w 204"/>
                <a:gd name="T15" fmla="*/ 1080 h 1084"/>
                <a:gd name="T16" fmla="*/ 140 w 204"/>
                <a:gd name="T17" fmla="*/ 717 h 1084"/>
                <a:gd name="T18" fmla="*/ 199 w 204"/>
                <a:gd name="T19" fmla="*/ 707 h 1084"/>
                <a:gd name="T20" fmla="*/ 170 w 204"/>
                <a:gd name="T21" fmla="*/ 621 h 1084"/>
                <a:gd name="T22" fmla="*/ 156 w 204"/>
                <a:gd name="T23" fmla="*/ 272 h 1084"/>
                <a:gd name="T24" fmla="*/ 7 w 204"/>
                <a:gd name="T25" fmla="*/ 8 h 10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4"/>
                <a:gd name="T40" fmla="*/ 0 h 1084"/>
                <a:gd name="T41" fmla="*/ 204 w 204"/>
                <a:gd name="T42" fmla="*/ 1084 h 10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91" name="Text Box 251"/>
          <p:cNvSpPr txBox="1">
            <a:spLocks noChangeArrowheads="1"/>
          </p:cNvSpPr>
          <p:nvPr/>
        </p:nvSpPr>
        <p:spPr bwMode="auto">
          <a:xfrm>
            <a:off x="6156325" y="4797425"/>
            <a:ext cx="76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sp>
        <p:nvSpPr>
          <p:cNvPr id="10492" name="Text Box 252"/>
          <p:cNvSpPr txBox="1">
            <a:spLocks noChangeArrowheads="1"/>
          </p:cNvSpPr>
          <p:nvPr/>
        </p:nvSpPr>
        <p:spPr bwMode="auto">
          <a:xfrm>
            <a:off x="5148263" y="4848225"/>
            <a:ext cx="763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х кг</a:t>
            </a:r>
          </a:p>
        </p:txBody>
      </p:sp>
      <p:grpSp>
        <p:nvGrpSpPr>
          <p:cNvPr id="18" name="Group 253"/>
          <p:cNvGrpSpPr>
            <a:grpSpLocks/>
          </p:cNvGrpSpPr>
          <p:nvPr/>
        </p:nvGrpSpPr>
        <p:grpSpPr bwMode="auto">
          <a:xfrm>
            <a:off x="7091363" y="4149725"/>
            <a:ext cx="914400" cy="1438275"/>
            <a:chOff x="3984" y="2006"/>
            <a:chExt cx="714" cy="1133"/>
          </a:xfrm>
        </p:grpSpPr>
        <p:sp>
          <p:nvSpPr>
            <p:cNvPr id="10494" name="Freeform 254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5" name="Oval 255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6" name="Text Box 256"/>
            <p:cNvSpPr txBox="1">
              <a:spLocks noChangeArrowheads="1"/>
            </p:cNvSpPr>
            <p:nvPr/>
          </p:nvSpPr>
          <p:spPr bwMode="auto">
            <a:xfrm>
              <a:off x="3984" y="2520"/>
              <a:ext cx="71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9" name="Group 257"/>
          <p:cNvGrpSpPr>
            <a:grpSpLocks/>
          </p:cNvGrpSpPr>
          <p:nvPr/>
        </p:nvGrpSpPr>
        <p:grpSpPr bwMode="auto">
          <a:xfrm>
            <a:off x="7956550" y="4725988"/>
            <a:ext cx="754063" cy="912812"/>
            <a:chOff x="4656" y="2256"/>
            <a:chExt cx="616" cy="881"/>
          </a:xfrm>
        </p:grpSpPr>
        <p:sp>
          <p:nvSpPr>
            <p:cNvPr id="10498" name="Freeform 258"/>
            <p:cNvSpPr>
              <a:spLocks/>
            </p:cNvSpPr>
            <p:nvPr/>
          </p:nvSpPr>
          <p:spPr bwMode="auto">
            <a:xfrm>
              <a:off x="4704" y="2284"/>
              <a:ext cx="523" cy="807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2" name="Oval 259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0" name="Text Box 260"/>
            <p:cNvSpPr txBox="1">
              <a:spLocks noChangeArrowheads="1"/>
            </p:cNvSpPr>
            <p:nvPr/>
          </p:nvSpPr>
          <p:spPr bwMode="auto">
            <a:xfrm>
              <a:off x="4656" y="2636"/>
              <a:ext cx="616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10501" name="WordArt 261"/>
          <p:cNvSpPr>
            <a:spLocks noChangeArrowheads="1" noChangeShapeType="1" noTextEdit="1"/>
          </p:cNvSpPr>
          <p:nvPr/>
        </p:nvSpPr>
        <p:spPr bwMode="auto">
          <a:xfrm>
            <a:off x="4502150" y="4992688"/>
            <a:ext cx="6477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0502" name="AutoShape 262"/>
          <p:cNvSpPr>
            <a:spLocks/>
          </p:cNvSpPr>
          <p:nvPr/>
        </p:nvSpPr>
        <p:spPr bwMode="auto">
          <a:xfrm rot="-5400000">
            <a:off x="5904706" y="4976019"/>
            <a:ext cx="287338" cy="1657350"/>
          </a:xfrm>
          <a:prstGeom prst="leftBrace">
            <a:avLst>
              <a:gd name="adj1" fmla="val 48066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03" name="WordArt 263"/>
          <p:cNvSpPr>
            <a:spLocks noChangeArrowheads="1" noChangeShapeType="1" noTextEdit="1"/>
          </p:cNvSpPr>
          <p:nvPr/>
        </p:nvSpPr>
        <p:spPr bwMode="auto">
          <a:xfrm>
            <a:off x="395288" y="5876925"/>
            <a:ext cx="647700" cy="71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0504" name="WordArt 264"/>
          <p:cNvSpPr>
            <a:spLocks noChangeArrowheads="1" noChangeShapeType="1" noTextEdit="1"/>
          </p:cNvSpPr>
          <p:nvPr/>
        </p:nvSpPr>
        <p:spPr bwMode="auto">
          <a:xfrm>
            <a:off x="3419475" y="6237288"/>
            <a:ext cx="3384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- 2х = 6</a:t>
            </a:r>
          </a:p>
        </p:txBody>
      </p:sp>
      <p:sp>
        <p:nvSpPr>
          <p:cNvPr id="10505" name="WordArt 265"/>
          <p:cNvSpPr>
            <a:spLocks noChangeArrowheads="1" noChangeShapeType="1" noTextEdit="1"/>
          </p:cNvSpPr>
          <p:nvPr/>
        </p:nvSpPr>
        <p:spPr bwMode="auto">
          <a:xfrm>
            <a:off x="7235825" y="6165850"/>
            <a:ext cx="1584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2</a:t>
            </a:r>
          </a:p>
        </p:txBody>
      </p:sp>
      <p:sp>
        <p:nvSpPr>
          <p:cNvPr id="180" name="Прямоугольник 179"/>
          <p:cNvSpPr/>
          <p:nvPr/>
        </p:nvSpPr>
        <p:spPr>
          <a:xfrm>
            <a:off x="0" y="6488668"/>
            <a:ext cx="3884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u="sng" dirty="0" smtClean="0">
                <a:hlinkClick r:id="rId3"/>
              </a:rPr>
              <a:t>http://karmanform.ucoz.ru/index/0-22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0"/>
                                        <p:tgtEl>
                                          <p:spTgt spid="1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1000"/>
                                        <p:tgtEl>
                                          <p:spTgt spid="1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9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9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99" dur="2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201" dur="2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1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7" dur="1000"/>
                                        <p:tgtEl>
                                          <p:spTgt spid="1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1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8" grpId="0"/>
      <p:bldP spid="10379" grpId="0"/>
      <p:bldP spid="10380" grpId="0"/>
      <p:bldP spid="10381" grpId="0"/>
      <p:bldP spid="10382" grpId="0"/>
      <p:bldP spid="10403" grpId="0"/>
      <p:bldP spid="10404" grpId="0"/>
      <p:bldP spid="10413" grpId="0" animBg="1"/>
      <p:bldP spid="10414" grpId="0" animBg="1"/>
      <p:bldP spid="10415" grpId="0" animBg="1"/>
      <p:bldP spid="10466" grpId="0"/>
      <p:bldP spid="10467" grpId="0"/>
      <p:bldP spid="10468" grpId="0"/>
      <p:bldP spid="10469" grpId="0"/>
      <p:bldP spid="10470" grpId="0"/>
      <p:bldP spid="10491" grpId="0"/>
      <p:bldP spid="10491" grpId="1"/>
      <p:bldP spid="10492" grpId="0"/>
      <p:bldP spid="10492" grpId="1"/>
      <p:bldP spid="10501" grpId="0" animBg="1"/>
      <p:bldP spid="10502" grpId="0" animBg="1"/>
      <p:bldP spid="10502" grpId="1" animBg="1"/>
      <p:bldP spid="10503" grpId="0" animBg="1"/>
      <p:bldP spid="10504" grpId="0" animBg="1"/>
      <p:bldP spid="105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616</Words>
  <Application>Microsoft Office PowerPoint</Application>
  <PresentationFormat>Экран (4:3)</PresentationFormat>
  <Paragraphs>144</Paragraphs>
  <Slides>19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uzer</cp:lastModifiedBy>
  <cp:revision>19</cp:revision>
  <dcterms:created xsi:type="dcterms:W3CDTF">2014-02-08T13:33:58Z</dcterms:created>
  <dcterms:modified xsi:type="dcterms:W3CDTF">2020-04-08T19:06:07Z</dcterms:modified>
</cp:coreProperties>
</file>