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8"/>
  </p:notesMasterIdLst>
  <p:sldIdLst>
    <p:sldId id="292" r:id="rId2"/>
    <p:sldId id="298" r:id="rId3"/>
    <p:sldId id="289" r:id="rId4"/>
    <p:sldId id="268" r:id="rId5"/>
    <p:sldId id="299" r:id="rId6"/>
    <p:sldId id="295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  <a:srgbClr val="FFFF00"/>
    <a:srgbClr val="CCFFFF"/>
    <a:srgbClr val="FF99CC"/>
    <a:srgbClr val="FFFFFF"/>
    <a:srgbClr val="FF66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8" autoAdjust="0"/>
    <p:restoredTop sz="99117" autoAdjust="0"/>
  </p:normalViewPr>
  <p:slideViewPr>
    <p:cSldViewPr>
      <p:cViewPr>
        <p:scale>
          <a:sx n="70" d="100"/>
          <a:sy n="70" d="100"/>
        </p:scale>
        <p:origin x="-115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5BE7289-49BE-44C7-9648-5135E70611D7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A7DE226-FF4E-4D4A-8D76-37AAF0749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297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55DD21-8FC0-4498-B4C3-1E62843F30E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C6303-F7DA-4E29-B8E4-B208E07B8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85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C7D42-DFA7-4E7A-8734-DAC079BEB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00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ABE33-EB43-410A-A856-450A0B697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88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7EB82-7E24-4AB0-8C69-2F8B0AA18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99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112A5-129B-4A86-87A2-9BF2BF763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38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EDDA1-93A2-4B13-84DE-57BBB9753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84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B1DEA-4B2C-4C23-A665-BCDEC1F7E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9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16FD6-8274-4B3F-A077-3A4B7ADFC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2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D09A8-6CAE-4A47-81B3-74D0E39C3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43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D5362-C84E-45F3-9295-301CA3A1D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08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16D37-726D-4672-A151-A5BDA6D22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7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6A4F19E-2BB3-4095-B75E-DAAD2390E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9" r:id="rId9"/>
    <p:sldLayoutId id="2147483927" r:id="rId10"/>
    <p:sldLayoutId id="21474839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851648" cy="1828800"/>
          </a:xfrm>
          <a:extLst/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4400" dirty="0">
                <a:solidFill>
                  <a:srgbClr val="FF0066"/>
                </a:solidFill>
              </a:rPr>
              <a:t>Урок по окружающему миру </a:t>
            </a:r>
            <a:br>
              <a:rPr lang="ru-RU" altLang="ru-RU" sz="4400" dirty="0">
                <a:solidFill>
                  <a:srgbClr val="FF0066"/>
                </a:solidFill>
              </a:rPr>
            </a:br>
            <a:r>
              <a:rPr lang="ru-RU" altLang="ru-RU" sz="4400" dirty="0" smtClean="0">
                <a:solidFill>
                  <a:srgbClr val="FF0066"/>
                </a:solidFill>
              </a:rPr>
              <a:t>во 2 классе</a:t>
            </a:r>
            <a:br>
              <a:rPr lang="ru-RU" altLang="ru-RU" sz="4400" dirty="0" smtClean="0">
                <a:solidFill>
                  <a:srgbClr val="FF0066"/>
                </a:solidFill>
              </a:rPr>
            </a:br>
            <a:r>
              <a:rPr lang="ru-RU" altLang="ru-RU" sz="4400" dirty="0" smtClean="0">
                <a:solidFill>
                  <a:srgbClr val="FF0066"/>
                </a:solidFill>
              </a:rPr>
              <a:t>«Весенние месяцы»</a:t>
            </a:r>
            <a:endParaRPr lang="ru-RU" sz="4400" dirty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088" y="3357563"/>
            <a:ext cx="7783512" cy="2616200"/>
          </a:xfrm>
        </p:spPr>
        <p:txBody>
          <a:bodyPr/>
          <a:lstStyle/>
          <a:p>
            <a:pPr marR="0" eaLnBrk="1" hangingPunct="1"/>
            <a:r>
              <a:rPr lang="ru-RU" altLang="ru-RU" smtClean="0">
                <a:solidFill>
                  <a:srgbClr val="002060"/>
                </a:solidFill>
              </a:rPr>
              <a:t>Подготовила </a:t>
            </a:r>
          </a:p>
          <a:p>
            <a:pPr marR="0" eaLnBrk="1" hangingPunct="1"/>
            <a:r>
              <a:rPr lang="ru-RU" altLang="ru-RU" smtClean="0">
                <a:solidFill>
                  <a:srgbClr val="002060"/>
                </a:solidFill>
              </a:rPr>
              <a:t>учитель начальных классов </a:t>
            </a:r>
          </a:p>
          <a:p>
            <a:pPr marR="0" eaLnBrk="1" hangingPunct="1"/>
            <a:r>
              <a:rPr lang="ru-RU" altLang="ru-RU" smtClean="0">
                <a:solidFill>
                  <a:srgbClr val="002060"/>
                </a:solidFill>
              </a:rPr>
              <a:t>МБОУ «СОШ №2»</a:t>
            </a:r>
          </a:p>
          <a:p>
            <a:pPr marR="0" eaLnBrk="1" hangingPunct="1"/>
            <a:r>
              <a:rPr lang="ru-RU" altLang="ru-RU" smtClean="0">
                <a:solidFill>
                  <a:srgbClr val="002060"/>
                </a:solidFill>
              </a:rPr>
              <a:t>г.Ивантеевка</a:t>
            </a:r>
          </a:p>
          <a:p>
            <a:pPr marR="0" eaLnBrk="1" hangingPunct="1"/>
            <a:r>
              <a:rPr lang="ru-RU" altLang="ru-RU" smtClean="0">
                <a:solidFill>
                  <a:srgbClr val="002060"/>
                </a:solidFill>
              </a:rPr>
              <a:t>Пармаклий И.Г.</a:t>
            </a:r>
          </a:p>
        </p:txBody>
      </p:sp>
      <p:pic>
        <p:nvPicPr>
          <p:cNvPr id="3076" name="Picture 2" descr="http://1.bp.blogspot.com/-uLZ02b5Yyxs/UxubxuGkBUI/AAAAAAAADRg/mFYrQQNgmDE/s1600/%D0%B7%D0%B0%D0%B3%D0%B0%D0%B4%D0%BA%D0%B8+%D0%BF%D1%80%D0%BE+%D0%BC%D0%B5%D1%81%D1%8F%D1%86%D1%8B+%D0%B2%D0%B5%D1%81%D0%BD%D1%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6225"/>
            <a:ext cx="8742362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450" y="692150"/>
            <a:ext cx="63373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по окружающему миру </a:t>
            </a:r>
            <a:b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2 классе</a:t>
            </a:r>
            <a:b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«Весенние месяцы»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8" name="Прямоугольник 4"/>
          <p:cNvSpPr>
            <a:spLocks noChangeArrowheads="1"/>
          </p:cNvSpPr>
          <p:nvPr/>
        </p:nvSpPr>
        <p:spPr bwMode="auto">
          <a:xfrm>
            <a:off x="3862388" y="3789363"/>
            <a:ext cx="493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rgbClr val="00FF00"/>
                </a:solidFill>
                <a:latin typeface="Arial" charset="0"/>
              </a:rPr>
              <a:t>Г</a:t>
            </a:r>
            <a:endParaRPr lang="ru-RU" altLang="ru-RU" sz="2800" b="1" dirty="0">
              <a:solidFill>
                <a:srgbClr val="00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917773"/>
          </a:xfrm>
        </p:spPr>
        <p:txBody>
          <a:bodyPr/>
          <a:lstStyle/>
          <a:p>
            <a:r>
              <a:rPr lang="ru-RU" dirty="0" smtClean="0"/>
              <a:t>Вспомни когда по народному календарю отмечают первую встречу весны?(</a:t>
            </a:r>
            <a:r>
              <a:rPr lang="ru-RU" b="1" dirty="0" smtClean="0">
                <a:latin typeface="Arial Black" pitchFamily="34" charset="0"/>
              </a:rPr>
              <a:t>с.58-61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Постарайся объяснить, что обозначают старинные названия весенних месяцев; </a:t>
            </a:r>
          </a:p>
          <a:p>
            <a:r>
              <a:rPr lang="ru-RU" dirty="0" smtClean="0"/>
              <a:t>Рассмотри картины художников. Какой месяц изобразил каждый художник?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093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323850" y="404813"/>
            <a:ext cx="86407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Arial" charset="0"/>
              </a:rPr>
              <a:t>     А.К.Саврасов                          Б.М.Кустодиев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Arial" charset="0"/>
              </a:rPr>
              <a:t>«Грачи прилетели»                         «Весна»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77975"/>
            <a:ext cx="3995737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64502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042988" y="765175"/>
            <a:ext cx="6657975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7175" y="404813"/>
            <a:ext cx="5715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 b="1" dirty="0">
                <a:latin typeface="Arial" charset="0"/>
              </a:rPr>
              <a:t>Ой, </a:t>
            </a:r>
            <a:r>
              <a:rPr lang="ru-RU" altLang="ru-RU" sz="3000" b="1" dirty="0" err="1">
                <a:latin typeface="Arial" charset="0"/>
              </a:rPr>
              <a:t>весна-красна</a:t>
            </a:r>
            <a:r>
              <a:rPr lang="ru-RU" altLang="ru-RU" sz="3000" b="1" dirty="0">
                <a:latin typeface="Arial" charset="0"/>
              </a:rPr>
              <a:t>, что нам вынесла?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 b="1" dirty="0">
                <a:latin typeface="Arial" charset="0"/>
              </a:rPr>
              <a:t>— Короб </a:t>
            </a:r>
            <a:r>
              <a:rPr lang="ru-RU" altLang="ru-RU" sz="3000" b="1" dirty="0" err="1">
                <a:latin typeface="Arial" charset="0"/>
              </a:rPr>
              <a:t>житушка</a:t>
            </a:r>
            <a:r>
              <a:rPr lang="ru-RU" altLang="ru-RU" sz="3000" b="1" dirty="0">
                <a:latin typeface="Arial" charset="0"/>
              </a:rPr>
              <a:t>, два — </a:t>
            </a:r>
            <a:r>
              <a:rPr lang="ru-RU" altLang="ru-RU" sz="3000" b="1" dirty="0" err="1">
                <a:latin typeface="Arial" charset="0"/>
              </a:rPr>
              <a:t>пшеничушки</a:t>
            </a:r>
            <a:r>
              <a:rPr lang="ru-RU" altLang="ru-RU" sz="3000" b="1" dirty="0">
                <a:latin typeface="Arial" charset="0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 b="1" dirty="0">
                <a:latin typeface="Arial" charset="0"/>
              </a:rPr>
              <a:t>— </a:t>
            </a:r>
            <a:r>
              <a:rPr lang="ru-RU" altLang="ru-RU" sz="3000" b="1">
                <a:latin typeface="Arial" charset="0"/>
              </a:rPr>
              <a:t>Малым </a:t>
            </a:r>
            <a:r>
              <a:rPr lang="ru-RU" altLang="ru-RU" sz="3000" b="1" smtClean="0">
                <a:latin typeface="Arial" charset="0"/>
              </a:rPr>
              <a:t>детушкам </a:t>
            </a:r>
            <a:r>
              <a:rPr lang="ru-RU" altLang="ru-RU" sz="3000" b="1" dirty="0">
                <a:latin typeface="Arial" charset="0"/>
              </a:rPr>
              <a:t>— по </a:t>
            </a:r>
            <a:r>
              <a:rPr lang="ru-RU" altLang="ru-RU" sz="3000" b="1" dirty="0" err="1">
                <a:latin typeface="Arial" charset="0"/>
              </a:rPr>
              <a:t>яичушку</a:t>
            </a:r>
            <a:r>
              <a:rPr lang="ru-RU" altLang="ru-RU" sz="3000" b="1" dirty="0">
                <a:latin typeface="Arial" charset="0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 b="1" dirty="0">
                <a:latin typeface="Arial" charset="0"/>
              </a:rPr>
              <a:t>— Красным девушкам — по </a:t>
            </a:r>
            <a:r>
              <a:rPr lang="ru-RU" altLang="ru-RU" sz="3000" b="1" dirty="0" err="1">
                <a:latin typeface="Arial" charset="0"/>
              </a:rPr>
              <a:t>перстенёчку</a:t>
            </a:r>
            <a:r>
              <a:rPr lang="ru-RU" altLang="ru-RU" sz="3000" b="1" dirty="0">
                <a:latin typeface="Arial" charset="0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 b="1" dirty="0">
                <a:latin typeface="Arial" charset="0"/>
              </a:rPr>
              <a:t>— Молодым молодушкам — по </a:t>
            </a:r>
            <a:r>
              <a:rPr lang="ru-RU" altLang="ru-RU" sz="3000" b="1" dirty="0" err="1">
                <a:latin typeface="Arial" charset="0"/>
              </a:rPr>
              <a:t>детёнышку</a:t>
            </a:r>
            <a:r>
              <a:rPr lang="ru-RU" altLang="ru-RU" sz="3000" b="1" dirty="0">
                <a:latin typeface="Arial" charset="0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 b="1" dirty="0">
                <a:latin typeface="Arial" charset="0"/>
              </a:rPr>
              <a:t>— Старикам да старушкам — по </a:t>
            </a:r>
            <a:r>
              <a:rPr lang="ru-RU" altLang="ru-RU" sz="3000" b="1" dirty="0" err="1">
                <a:latin typeface="Arial" charset="0"/>
              </a:rPr>
              <a:t>внучоночку</a:t>
            </a:r>
            <a:r>
              <a:rPr lang="ru-RU" altLang="ru-RU" sz="3000" b="1" dirty="0">
                <a:latin typeface="Arial" charset="0"/>
              </a:rPr>
              <a:t>! </a:t>
            </a:r>
          </a:p>
        </p:txBody>
      </p:sp>
      <p:pic>
        <p:nvPicPr>
          <p:cNvPr id="16390" name="Picture 6" descr="C:\Users\Семья\Desktop\IMG_20160305_024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404813"/>
            <a:ext cx="29797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968"/>
            <a:ext cx="605858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Прочитайте текст.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Учебник стр.60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Когда в старину отмечали весенний новый год?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b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-Как звали святую Евдокию в народе?</a:t>
            </a:r>
            <a:b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-</a:t>
            </a:r>
            <a:r>
              <a:rPr lang="ru-RU" sz="2000" dirty="0" smtClean="0">
                <a:latin typeface="Times New Roman"/>
                <a:ea typeface="Times New Roman"/>
              </a:rPr>
              <a:t> Какие весенние народные праздники вы знаете?</a:t>
            </a:r>
            <a:br>
              <a:rPr lang="ru-RU" sz="2000" dirty="0" smtClean="0">
                <a:latin typeface="Times New Roman"/>
                <a:ea typeface="Times New Roman"/>
              </a:rPr>
            </a:br>
            <a:r>
              <a:rPr lang="ru-RU" sz="2000" dirty="0" smtClean="0">
                <a:latin typeface="Times New Roman"/>
                <a:ea typeface="Times New Roman"/>
              </a:rPr>
              <a:t>-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 Какой вы увидели  весну в марте, апреле и мае?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Times New Roman"/>
                <a:ea typeface="Times New Roman"/>
              </a:rPr>
              <a:t>Учебник стр. 58-61-знать материал.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955055"/>
              </p:ext>
            </p:extLst>
          </p:nvPr>
        </p:nvGraphicFramePr>
        <p:xfrm>
          <a:off x="457200" y="4149079"/>
          <a:ext cx="8229600" cy="288033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288033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2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388180"/>
              </p:ext>
            </p:extLst>
          </p:nvPr>
        </p:nvGraphicFramePr>
        <p:xfrm>
          <a:off x="467543" y="3703161"/>
          <a:ext cx="8219257" cy="1219200"/>
        </p:xfrm>
        <a:graphic>
          <a:graphicData uri="http://schemas.openxmlformats.org/drawingml/2006/table">
            <a:tbl>
              <a:tblPr/>
              <a:tblGrid>
                <a:gridCol w="8219257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Пусть каждый день и каждый час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Вам нового добудет.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Пусть добрым будет ум у вас,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А сердце умным будет.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2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57200" y="3349695"/>
            <a:ext cx="28362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Вам от души желаю 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86" y="908720"/>
            <a:ext cx="280987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031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051050" y="896938"/>
            <a:ext cx="5683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800" b="1">
                <a:latin typeface="Arial" charset="0"/>
              </a:rPr>
              <a:t>Весенние месяцы</a:t>
            </a: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 rot="10800000" flipV="1">
            <a:off x="755650" y="2297113"/>
            <a:ext cx="35274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 dirty="0" smtClean="0">
                <a:latin typeface="Times New Roman" pitchFamily="18" charset="0"/>
                <a:cs typeface="Times New Roman" pitchFamily="18" charset="0"/>
              </a:rPr>
              <a:t>Узнал…</a:t>
            </a:r>
            <a:endParaRPr lang="ru-RU" alt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 rot="10800000" flipV="1">
            <a:off x="747713" y="3351213"/>
            <a:ext cx="437197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 dirty="0" smtClean="0">
                <a:latin typeface="Times New Roman" pitchFamily="18" charset="0"/>
                <a:cs typeface="Times New Roman" pitchFamily="18" charset="0"/>
              </a:rPr>
              <a:t>Выяснил…</a:t>
            </a:r>
            <a:endParaRPr lang="ru-RU" altLang="ru-RU" sz="4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 rot="10800000" flipV="1">
            <a:off x="755650" y="4438650"/>
            <a:ext cx="49990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 smtClean="0">
                <a:latin typeface="Times New Roman" pitchFamily="18" charset="0"/>
                <a:cs typeface="Times New Roman" pitchFamily="18" charset="0"/>
              </a:rPr>
              <a:t>Научился…</a:t>
            </a:r>
            <a:endParaRPr lang="ru-RU" altLang="ru-RU" sz="4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Рисунок 7" descr="http://bebiklad.ru/wp-content/uploads/korablik-kopiya-251x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4149725"/>
            <a:ext cx="3286125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1690</TotalTime>
  <Words>153</Words>
  <Application>Microsoft Office PowerPoint</Application>
  <PresentationFormat>Экран (4:3)</PresentationFormat>
  <Paragraphs>31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Урок по окружающему миру  во 2 классе «Весенние месяцы»</vt:lpstr>
      <vt:lpstr>Презентация PowerPoint</vt:lpstr>
      <vt:lpstr>Презентация PowerPoint</vt:lpstr>
      <vt:lpstr>Презентация PowerPoint</vt:lpstr>
      <vt:lpstr>Прочитайте текст. Учебник стр.60 - Когда в старину отмечали весенний новый год?  -Как звали святую Евдокию в народе? - Какие весенние народные праздники вы знаете? -   Какой вы увидели  весну в марте, апреле и мае?   Учебник стр. 58-61-знать материал.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u205-12</dc:creator>
  <cp:lastModifiedBy>admin</cp:lastModifiedBy>
  <cp:revision>92</cp:revision>
  <dcterms:created xsi:type="dcterms:W3CDTF">2008-10-08T07:34:27Z</dcterms:created>
  <dcterms:modified xsi:type="dcterms:W3CDTF">2020-03-17T12:02:07Z</dcterms:modified>
</cp:coreProperties>
</file>